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62" r:id="rId5"/>
    <p:sldId id="309" r:id="rId6"/>
    <p:sldId id="310" r:id="rId7"/>
    <p:sldId id="264" r:id="rId8"/>
    <p:sldId id="311" r:id="rId9"/>
    <p:sldId id="266" r:id="rId10"/>
    <p:sldId id="330" r:id="rId11"/>
    <p:sldId id="299" r:id="rId12"/>
    <p:sldId id="267" r:id="rId13"/>
    <p:sldId id="312" r:id="rId14"/>
    <p:sldId id="824" r:id="rId15"/>
    <p:sldId id="268" r:id="rId16"/>
    <p:sldId id="269" r:id="rId17"/>
    <p:sldId id="270" r:id="rId18"/>
    <p:sldId id="271" r:id="rId19"/>
    <p:sldId id="808" r:id="rId20"/>
    <p:sldId id="744" r:id="rId21"/>
    <p:sldId id="274" r:id="rId22"/>
    <p:sldId id="275" r:id="rId23"/>
    <p:sldId id="276" r:id="rId24"/>
    <p:sldId id="836" r:id="rId25"/>
    <p:sldId id="315" r:id="rId26"/>
    <p:sldId id="316" r:id="rId27"/>
    <p:sldId id="317" r:id="rId28"/>
    <p:sldId id="318" r:id="rId29"/>
    <p:sldId id="319" r:id="rId30"/>
    <p:sldId id="344" r:id="rId31"/>
    <p:sldId id="320" r:id="rId32"/>
    <p:sldId id="321" r:id="rId33"/>
    <p:sldId id="813" r:id="rId34"/>
    <p:sldId id="323" r:id="rId35"/>
    <p:sldId id="284" r:id="rId36"/>
    <p:sldId id="328" r:id="rId37"/>
    <p:sldId id="288" r:id="rId38"/>
    <p:sldId id="835" r:id="rId39"/>
    <p:sldId id="760" r:id="rId40"/>
    <p:sldId id="331" r:id="rId41"/>
    <p:sldId id="332" r:id="rId42"/>
    <p:sldId id="729" r:id="rId43"/>
    <p:sldId id="325" r:id="rId44"/>
    <p:sldId id="290" r:id="rId45"/>
    <p:sldId id="292" r:id="rId46"/>
    <p:sldId id="293" r:id="rId47"/>
    <p:sldId id="295" r:id="rId48"/>
    <p:sldId id="342"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0F261-8F90-ADB6-A17F-70B171513EBB}" v="1" dt="2024-05-09T13:14:23.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250" autoAdjust="0"/>
  </p:normalViewPr>
  <p:slideViewPr>
    <p:cSldViewPr snapToGrid="0">
      <p:cViewPr varScale="1">
        <p:scale>
          <a:sx n="87" d="100"/>
          <a:sy n="87" d="100"/>
        </p:scale>
        <p:origin x="84" y="30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71797-3845-49BB-A0AD-E4762DA010CA}" type="doc">
      <dgm:prSet loTypeId="urn:microsoft.com/office/officeart/2005/8/layout/balance1" loCatId="relationship" qsTypeId="urn:microsoft.com/office/officeart/2005/8/quickstyle/3d2" qsCatId="3D" csTypeId="urn:microsoft.com/office/officeart/2005/8/colors/accent1_2" csCatId="accent1" phldr="1"/>
      <dgm:spPr/>
      <dgm:t>
        <a:bodyPr/>
        <a:lstStyle/>
        <a:p>
          <a:endParaRPr lang="en-US"/>
        </a:p>
      </dgm:t>
    </dgm:pt>
    <dgm:pt modelId="{BE9E3664-08DB-4A7F-89D6-40110DFD1965}">
      <dgm:prSet phldrT="[Text]"/>
      <dgm:spPr/>
      <dgm:t>
        <a:bodyPr/>
        <a:lstStyle/>
        <a:p>
          <a:r>
            <a:rPr lang="en-US" dirty="0"/>
            <a:t>NO RCSBP</a:t>
          </a:r>
        </a:p>
      </dgm:t>
    </dgm:pt>
    <dgm:pt modelId="{582A6990-A325-4A50-BC1D-D3CA2D6E1D6F}" type="parTrans" cxnId="{9B331F79-3EE9-43B4-A463-1D3A68E27AE8}">
      <dgm:prSet/>
      <dgm:spPr/>
      <dgm:t>
        <a:bodyPr/>
        <a:lstStyle/>
        <a:p>
          <a:endParaRPr lang="en-US"/>
        </a:p>
      </dgm:t>
    </dgm:pt>
    <dgm:pt modelId="{1506FA68-96DC-493C-853C-8251F3B60363}" type="sibTrans" cxnId="{9B331F79-3EE9-43B4-A463-1D3A68E27AE8}">
      <dgm:prSet/>
      <dgm:spPr/>
      <dgm:t>
        <a:bodyPr/>
        <a:lstStyle/>
        <a:p>
          <a:endParaRPr lang="en-US"/>
        </a:p>
      </dgm:t>
    </dgm:pt>
    <dgm:pt modelId="{1D1D3872-D4AA-4C74-8608-C05A6CCC7B74}">
      <dgm:prSet phldrT="[Text]" custT="1"/>
      <dgm:spPr>
        <a:solidFill>
          <a:srgbClr val="FF0000"/>
        </a:solidFill>
      </dgm:spPr>
      <dgm:t>
        <a:bodyPr/>
        <a:lstStyle/>
        <a:p>
          <a:r>
            <a:rPr lang="en-US" sz="2400" dirty="0">
              <a:solidFill>
                <a:schemeClr val="tx1"/>
              </a:solidFill>
            </a:rPr>
            <a:t>Risk of leaving your loved ones with insufficient income</a:t>
          </a:r>
        </a:p>
      </dgm:t>
    </dgm:pt>
    <dgm:pt modelId="{28CF272B-9E9C-43D3-B8C2-F1C38C675770}" type="parTrans" cxnId="{AF4C9D61-D626-418E-9573-0671EBB06DB4}">
      <dgm:prSet/>
      <dgm:spPr/>
      <dgm:t>
        <a:bodyPr/>
        <a:lstStyle/>
        <a:p>
          <a:endParaRPr lang="en-US"/>
        </a:p>
      </dgm:t>
    </dgm:pt>
    <dgm:pt modelId="{B5662D1C-684F-4EA3-934F-48DB14864F9F}" type="sibTrans" cxnId="{AF4C9D61-D626-418E-9573-0671EBB06DB4}">
      <dgm:prSet/>
      <dgm:spPr/>
      <dgm:t>
        <a:bodyPr/>
        <a:lstStyle/>
        <a:p>
          <a:endParaRPr lang="en-US"/>
        </a:p>
      </dgm:t>
    </dgm:pt>
    <dgm:pt modelId="{CFD3F4AF-B607-4B03-A740-1A342F9B53B0}">
      <dgm:prSet phldrT="[Text]"/>
      <dgm:spPr/>
      <dgm:t>
        <a:bodyPr/>
        <a:lstStyle/>
        <a:p>
          <a:r>
            <a:rPr lang="en-US" dirty="0"/>
            <a:t>RCSBP</a:t>
          </a:r>
        </a:p>
      </dgm:t>
    </dgm:pt>
    <dgm:pt modelId="{CC1B9D6A-866E-466F-95A3-1E1E0BB0AE52}" type="parTrans" cxnId="{C5515135-9157-4F2F-AD38-6BE2A837DDDD}">
      <dgm:prSet/>
      <dgm:spPr/>
      <dgm:t>
        <a:bodyPr/>
        <a:lstStyle/>
        <a:p>
          <a:endParaRPr lang="en-US"/>
        </a:p>
      </dgm:t>
    </dgm:pt>
    <dgm:pt modelId="{5918E64A-E2C2-4692-AC9D-C11EFD1BFAF2}" type="sibTrans" cxnId="{C5515135-9157-4F2F-AD38-6BE2A837DDDD}">
      <dgm:prSet/>
      <dgm:spPr/>
      <dgm:t>
        <a:bodyPr/>
        <a:lstStyle/>
        <a:p>
          <a:endParaRPr lang="en-US"/>
        </a:p>
      </dgm:t>
    </dgm:pt>
    <dgm:pt modelId="{265FBECF-D161-48EF-99E1-D49D4DC8368E}">
      <dgm:prSet phldrT="[Text]" custT="1"/>
      <dgm:spPr>
        <a:solidFill>
          <a:srgbClr val="FFFF00"/>
        </a:solidFill>
      </dgm:spPr>
      <dgm:t>
        <a:bodyPr/>
        <a:lstStyle/>
        <a:p>
          <a:r>
            <a:rPr lang="en-US" sz="2400" dirty="0">
              <a:solidFill>
                <a:schemeClr val="tx1"/>
              </a:solidFill>
            </a:rPr>
            <a:t>Cost vs Return</a:t>
          </a:r>
        </a:p>
        <a:p>
          <a:r>
            <a:rPr lang="en-US" sz="2400" dirty="0">
              <a:solidFill>
                <a:schemeClr val="tx1"/>
              </a:solidFill>
            </a:rPr>
            <a:t>What if I don’t die before non-regular retirement?</a:t>
          </a:r>
        </a:p>
      </dgm:t>
    </dgm:pt>
    <dgm:pt modelId="{F56111DA-54D7-4513-B050-AFA55AB7C705}" type="parTrans" cxnId="{5476DA5A-42FD-4BA5-9928-24A2C6815990}">
      <dgm:prSet/>
      <dgm:spPr/>
      <dgm:t>
        <a:bodyPr/>
        <a:lstStyle/>
        <a:p>
          <a:endParaRPr lang="en-US"/>
        </a:p>
      </dgm:t>
    </dgm:pt>
    <dgm:pt modelId="{57A9BAC7-0450-42D0-85EA-02ED6B620C53}" type="sibTrans" cxnId="{5476DA5A-42FD-4BA5-9928-24A2C6815990}">
      <dgm:prSet/>
      <dgm:spPr/>
      <dgm:t>
        <a:bodyPr/>
        <a:lstStyle/>
        <a:p>
          <a:endParaRPr lang="en-US"/>
        </a:p>
      </dgm:t>
    </dgm:pt>
    <dgm:pt modelId="{A129CD36-0799-4DF8-AC1E-CA87E04AC082}" type="pres">
      <dgm:prSet presAssocID="{C4571797-3845-49BB-A0AD-E4762DA010CA}" presName="outerComposite" presStyleCnt="0">
        <dgm:presLayoutVars>
          <dgm:chMax val="2"/>
          <dgm:animLvl val="lvl"/>
          <dgm:resizeHandles val="exact"/>
        </dgm:presLayoutVars>
      </dgm:prSet>
      <dgm:spPr/>
    </dgm:pt>
    <dgm:pt modelId="{5D824AA4-A65B-47B8-A0CB-28541F446044}" type="pres">
      <dgm:prSet presAssocID="{C4571797-3845-49BB-A0AD-E4762DA010CA}" presName="dummyMaxCanvas" presStyleCnt="0"/>
      <dgm:spPr/>
    </dgm:pt>
    <dgm:pt modelId="{E9E1CADF-F88A-40CA-A218-B98BC3CC2DA4}" type="pres">
      <dgm:prSet presAssocID="{C4571797-3845-49BB-A0AD-E4762DA010CA}" presName="parentComposite" presStyleCnt="0"/>
      <dgm:spPr/>
    </dgm:pt>
    <dgm:pt modelId="{61F4B84F-A44D-4459-8484-97124C29EF7E}" type="pres">
      <dgm:prSet presAssocID="{C4571797-3845-49BB-A0AD-E4762DA010CA}" presName="parent1" presStyleLbl="alignAccFollowNode1" presStyleIdx="0" presStyleCnt="4" custScaleX="128819" custLinFactNeighborX="-38886" custLinFactNeighborY="-35503">
        <dgm:presLayoutVars>
          <dgm:chMax val="4"/>
        </dgm:presLayoutVars>
      </dgm:prSet>
      <dgm:spPr/>
    </dgm:pt>
    <dgm:pt modelId="{85FC4F6D-EB1F-48E7-983B-2A85255FCBAB}" type="pres">
      <dgm:prSet presAssocID="{C4571797-3845-49BB-A0AD-E4762DA010CA}" presName="parent2" presStyleLbl="alignAccFollowNode1" presStyleIdx="1" presStyleCnt="4" custScaleX="136806" custLinFactNeighborX="39844">
        <dgm:presLayoutVars>
          <dgm:chMax val="4"/>
        </dgm:presLayoutVars>
      </dgm:prSet>
      <dgm:spPr/>
    </dgm:pt>
    <dgm:pt modelId="{7D2A181F-5AB5-4500-A130-6FDD325B69FE}" type="pres">
      <dgm:prSet presAssocID="{C4571797-3845-49BB-A0AD-E4762DA010CA}" presName="childrenComposite" presStyleCnt="0"/>
      <dgm:spPr/>
    </dgm:pt>
    <dgm:pt modelId="{D064608D-5041-4CA1-B8FE-75DED42B50C6}" type="pres">
      <dgm:prSet presAssocID="{C4571797-3845-49BB-A0AD-E4762DA010CA}" presName="dummyMaxCanvas_ChildArea" presStyleCnt="0"/>
      <dgm:spPr/>
    </dgm:pt>
    <dgm:pt modelId="{30C71C84-49C1-4DCF-A951-13BAE7940B91}" type="pres">
      <dgm:prSet presAssocID="{C4571797-3845-49BB-A0AD-E4762DA010CA}" presName="fulcrum" presStyleLbl="alignAccFollowNode1" presStyleIdx="2" presStyleCnt="4"/>
      <dgm:spPr/>
    </dgm:pt>
    <dgm:pt modelId="{8CF92447-FAFE-4178-AA72-ACA19C810237}" type="pres">
      <dgm:prSet presAssocID="{C4571797-3845-49BB-A0AD-E4762DA010CA}" presName="balance_11" presStyleLbl="alignAccFollowNode1" presStyleIdx="3" presStyleCnt="4" custAng="21189032" custScaleX="166667" custScaleY="147699">
        <dgm:presLayoutVars>
          <dgm:bulletEnabled val="1"/>
        </dgm:presLayoutVars>
      </dgm:prSet>
      <dgm:spPr/>
    </dgm:pt>
    <dgm:pt modelId="{BA92D772-F3F7-400F-9C20-A421A4079CAF}" type="pres">
      <dgm:prSet presAssocID="{C4571797-3845-49BB-A0AD-E4762DA010CA}" presName="left_11_1" presStyleLbl="node1" presStyleIdx="0" presStyleCnt="2" custAng="21138864" custScaleX="188889" custScaleY="86138" custLinFactNeighborX="-50403" custLinFactNeighborY="12210">
        <dgm:presLayoutVars>
          <dgm:bulletEnabled val="1"/>
        </dgm:presLayoutVars>
      </dgm:prSet>
      <dgm:spPr/>
    </dgm:pt>
    <dgm:pt modelId="{C681BDCF-A3DC-4543-BB09-1454ED64DC08}" type="pres">
      <dgm:prSet presAssocID="{C4571797-3845-49BB-A0AD-E4762DA010CA}" presName="right_11_1" presStyleLbl="node1" presStyleIdx="1" presStyleCnt="2" custAng="21220511" custScaleX="204980" custScaleY="78817" custLinFactNeighborX="37847" custLinFactNeighborY="-3545">
        <dgm:presLayoutVars>
          <dgm:bulletEnabled val="1"/>
        </dgm:presLayoutVars>
      </dgm:prSet>
      <dgm:spPr/>
    </dgm:pt>
  </dgm:ptLst>
  <dgm:cxnLst>
    <dgm:cxn modelId="{807DA52C-F1F2-4F40-AACB-0AD14F3C6161}" type="presOf" srcId="{BE9E3664-08DB-4A7F-89D6-40110DFD1965}" destId="{61F4B84F-A44D-4459-8484-97124C29EF7E}" srcOrd="0" destOrd="0" presId="urn:microsoft.com/office/officeart/2005/8/layout/balance1"/>
    <dgm:cxn modelId="{C5515135-9157-4F2F-AD38-6BE2A837DDDD}" srcId="{C4571797-3845-49BB-A0AD-E4762DA010CA}" destId="{CFD3F4AF-B607-4B03-A740-1A342F9B53B0}" srcOrd="1" destOrd="0" parTransId="{CC1B9D6A-866E-466F-95A3-1E1E0BB0AE52}" sibTransId="{5918E64A-E2C2-4692-AC9D-C11EFD1BFAF2}"/>
    <dgm:cxn modelId="{5D5B2040-F19E-4123-B35C-DAE39539D103}" type="presOf" srcId="{265FBECF-D161-48EF-99E1-D49D4DC8368E}" destId="{C681BDCF-A3DC-4543-BB09-1454ED64DC08}" srcOrd="0" destOrd="0" presId="urn:microsoft.com/office/officeart/2005/8/layout/balance1"/>
    <dgm:cxn modelId="{4CEE5F5D-0CB0-4F87-A317-D7D2F5DA1AA7}" type="presOf" srcId="{C4571797-3845-49BB-A0AD-E4762DA010CA}" destId="{A129CD36-0799-4DF8-AC1E-CA87E04AC082}" srcOrd="0" destOrd="0" presId="urn:microsoft.com/office/officeart/2005/8/layout/balance1"/>
    <dgm:cxn modelId="{AF4C9D61-D626-418E-9573-0671EBB06DB4}" srcId="{BE9E3664-08DB-4A7F-89D6-40110DFD1965}" destId="{1D1D3872-D4AA-4C74-8608-C05A6CCC7B74}" srcOrd="0" destOrd="0" parTransId="{28CF272B-9E9C-43D3-B8C2-F1C38C675770}" sibTransId="{B5662D1C-684F-4EA3-934F-48DB14864F9F}"/>
    <dgm:cxn modelId="{9B331F79-3EE9-43B4-A463-1D3A68E27AE8}" srcId="{C4571797-3845-49BB-A0AD-E4762DA010CA}" destId="{BE9E3664-08DB-4A7F-89D6-40110DFD1965}" srcOrd="0" destOrd="0" parTransId="{582A6990-A325-4A50-BC1D-D3CA2D6E1D6F}" sibTransId="{1506FA68-96DC-493C-853C-8251F3B60363}"/>
    <dgm:cxn modelId="{5476DA5A-42FD-4BA5-9928-24A2C6815990}" srcId="{CFD3F4AF-B607-4B03-A740-1A342F9B53B0}" destId="{265FBECF-D161-48EF-99E1-D49D4DC8368E}" srcOrd="0" destOrd="0" parTransId="{F56111DA-54D7-4513-B050-AFA55AB7C705}" sibTransId="{57A9BAC7-0450-42D0-85EA-02ED6B620C53}"/>
    <dgm:cxn modelId="{1F4265B9-C350-4DE1-8462-1219296D6DCF}" type="presOf" srcId="{1D1D3872-D4AA-4C74-8608-C05A6CCC7B74}" destId="{BA92D772-F3F7-400F-9C20-A421A4079CAF}" srcOrd="0" destOrd="0" presId="urn:microsoft.com/office/officeart/2005/8/layout/balance1"/>
    <dgm:cxn modelId="{48B9A7EE-6A8D-428A-808D-8425E6697D0D}" type="presOf" srcId="{CFD3F4AF-B607-4B03-A740-1A342F9B53B0}" destId="{85FC4F6D-EB1F-48E7-983B-2A85255FCBAB}" srcOrd="0" destOrd="0" presId="urn:microsoft.com/office/officeart/2005/8/layout/balance1"/>
    <dgm:cxn modelId="{9356A033-D458-466B-AD9F-4C27A5B87B17}" type="presParOf" srcId="{A129CD36-0799-4DF8-AC1E-CA87E04AC082}" destId="{5D824AA4-A65B-47B8-A0CB-28541F446044}" srcOrd="0" destOrd="0" presId="urn:microsoft.com/office/officeart/2005/8/layout/balance1"/>
    <dgm:cxn modelId="{1B02E143-692C-4430-99F5-F33A86F2B56A}" type="presParOf" srcId="{A129CD36-0799-4DF8-AC1E-CA87E04AC082}" destId="{E9E1CADF-F88A-40CA-A218-B98BC3CC2DA4}" srcOrd="1" destOrd="0" presId="urn:microsoft.com/office/officeart/2005/8/layout/balance1"/>
    <dgm:cxn modelId="{C8BAF1E8-7575-410D-BCFF-634603711305}" type="presParOf" srcId="{E9E1CADF-F88A-40CA-A218-B98BC3CC2DA4}" destId="{61F4B84F-A44D-4459-8484-97124C29EF7E}" srcOrd="0" destOrd="0" presId="urn:microsoft.com/office/officeart/2005/8/layout/balance1"/>
    <dgm:cxn modelId="{BDFAC66F-CB45-4DBA-97DA-7508B31FE5B2}" type="presParOf" srcId="{E9E1CADF-F88A-40CA-A218-B98BC3CC2DA4}" destId="{85FC4F6D-EB1F-48E7-983B-2A85255FCBAB}" srcOrd="1" destOrd="0" presId="urn:microsoft.com/office/officeart/2005/8/layout/balance1"/>
    <dgm:cxn modelId="{B6D8262A-5011-4995-AD64-45BC99FFB3E9}" type="presParOf" srcId="{A129CD36-0799-4DF8-AC1E-CA87E04AC082}" destId="{7D2A181F-5AB5-4500-A130-6FDD325B69FE}" srcOrd="2" destOrd="0" presId="urn:microsoft.com/office/officeart/2005/8/layout/balance1"/>
    <dgm:cxn modelId="{30E0C047-BDAB-40E5-A2D5-09B4660EBE55}" type="presParOf" srcId="{7D2A181F-5AB5-4500-A130-6FDD325B69FE}" destId="{D064608D-5041-4CA1-B8FE-75DED42B50C6}" srcOrd="0" destOrd="0" presId="urn:microsoft.com/office/officeart/2005/8/layout/balance1"/>
    <dgm:cxn modelId="{3FDE929B-C1D9-4F7D-BA4C-80A501D95BD5}" type="presParOf" srcId="{7D2A181F-5AB5-4500-A130-6FDD325B69FE}" destId="{30C71C84-49C1-4DCF-A951-13BAE7940B91}" srcOrd="1" destOrd="0" presId="urn:microsoft.com/office/officeart/2005/8/layout/balance1"/>
    <dgm:cxn modelId="{85FB2C24-7A34-41D4-BE06-BEEF7ED117D1}" type="presParOf" srcId="{7D2A181F-5AB5-4500-A130-6FDD325B69FE}" destId="{8CF92447-FAFE-4178-AA72-ACA19C810237}" srcOrd="2" destOrd="0" presId="urn:microsoft.com/office/officeart/2005/8/layout/balance1"/>
    <dgm:cxn modelId="{E98871FD-95ED-4DEB-8346-7F46DD4D993F}" type="presParOf" srcId="{7D2A181F-5AB5-4500-A130-6FDD325B69FE}" destId="{BA92D772-F3F7-400F-9C20-A421A4079CAF}" srcOrd="3" destOrd="0" presId="urn:microsoft.com/office/officeart/2005/8/layout/balance1"/>
    <dgm:cxn modelId="{7F8BAE4D-AC46-43FA-A467-9152D512EEA2}" type="presParOf" srcId="{7D2A181F-5AB5-4500-A130-6FDD325B69FE}" destId="{C681BDCF-A3DC-4543-BB09-1454ED64DC08}" srcOrd="4"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836E09-D2B1-45AE-97A1-D573CC596789}" type="doc">
      <dgm:prSet loTypeId="urn:microsoft.com/office/officeart/2005/8/layout/chart3" loCatId="relationship" qsTypeId="urn:microsoft.com/office/officeart/2005/8/quickstyle/simple1" qsCatId="simple" csTypeId="urn:microsoft.com/office/officeart/2005/8/colors/accent1_2" csCatId="accent1" phldr="1"/>
      <dgm:spPr/>
    </dgm:pt>
    <dgm:pt modelId="{0642173E-2127-4803-9836-E8AAF9AA323E}">
      <dgm:prSet phldrT="[Text]" custT="1"/>
      <dgm:spPr>
        <a:solidFill>
          <a:schemeClr val="accent6"/>
        </a:solidFill>
        <a:ln>
          <a:solidFill>
            <a:schemeClr val="accent6"/>
          </a:solidFill>
        </a:ln>
      </dgm:spPr>
      <dgm:t>
        <a:bodyPr/>
        <a:lstStyle/>
        <a:p>
          <a:r>
            <a:rPr lang="en-US" sz="2000" dirty="0">
              <a:solidFill>
                <a:schemeClr val="tx1"/>
              </a:solidFill>
              <a:latin typeface=" Arial"/>
            </a:rPr>
            <a:t>Child 2</a:t>
          </a:r>
        </a:p>
      </dgm:t>
    </dgm:pt>
    <dgm:pt modelId="{56B4B29A-8112-42CA-8BD0-68E7F0609A95}" type="parTrans" cxnId="{BED42D66-4F01-4C89-92B0-A28C93D57399}">
      <dgm:prSet/>
      <dgm:spPr/>
      <dgm:t>
        <a:bodyPr/>
        <a:lstStyle/>
        <a:p>
          <a:endParaRPr lang="en-US"/>
        </a:p>
      </dgm:t>
    </dgm:pt>
    <dgm:pt modelId="{7BADA209-48FA-4ADA-8556-F7F411CD6843}" type="sibTrans" cxnId="{BED42D66-4F01-4C89-92B0-A28C93D57399}">
      <dgm:prSet/>
      <dgm:spPr/>
      <dgm:t>
        <a:bodyPr/>
        <a:lstStyle/>
        <a:p>
          <a:endParaRPr lang="en-US"/>
        </a:p>
      </dgm:t>
    </dgm:pt>
    <dgm:pt modelId="{F5805554-98D2-43DF-A1AF-0CF0214B2C5B}" type="pres">
      <dgm:prSet presAssocID="{5C836E09-D2B1-45AE-97A1-D573CC596789}" presName="compositeShape" presStyleCnt="0">
        <dgm:presLayoutVars>
          <dgm:chMax val="7"/>
          <dgm:dir/>
          <dgm:resizeHandles val="exact"/>
        </dgm:presLayoutVars>
      </dgm:prSet>
      <dgm:spPr/>
    </dgm:pt>
    <dgm:pt modelId="{6B9E7BA5-B251-41E3-89C6-456923C55429}" type="pres">
      <dgm:prSet presAssocID="{5C836E09-D2B1-45AE-97A1-D573CC596789}" presName="wedge1" presStyleLbl="node1" presStyleIdx="0" presStyleCnt="1"/>
      <dgm:spPr/>
    </dgm:pt>
    <dgm:pt modelId="{C8042B2F-CA03-4FB1-8F74-A86D998D7A10}" type="pres">
      <dgm:prSet presAssocID="{5C836E09-D2B1-45AE-97A1-D573CC596789}" presName="wedge1Tx" presStyleLbl="node1" presStyleIdx="0" presStyleCnt="1">
        <dgm:presLayoutVars>
          <dgm:chMax val="0"/>
          <dgm:chPref val="0"/>
          <dgm:bulletEnabled val="1"/>
        </dgm:presLayoutVars>
      </dgm:prSet>
      <dgm:spPr/>
    </dgm:pt>
  </dgm:ptLst>
  <dgm:cxnLst>
    <dgm:cxn modelId="{BED42D66-4F01-4C89-92B0-A28C93D57399}" srcId="{5C836E09-D2B1-45AE-97A1-D573CC596789}" destId="{0642173E-2127-4803-9836-E8AAF9AA323E}" srcOrd="0" destOrd="0" parTransId="{56B4B29A-8112-42CA-8BD0-68E7F0609A95}" sibTransId="{7BADA209-48FA-4ADA-8556-F7F411CD6843}"/>
    <dgm:cxn modelId="{C843266F-BFD8-455D-96C5-5C7D714CC05C}" type="presOf" srcId="{5C836E09-D2B1-45AE-97A1-D573CC596789}" destId="{F5805554-98D2-43DF-A1AF-0CF0214B2C5B}" srcOrd="0" destOrd="0" presId="urn:microsoft.com/office/officeart/2005/8/layout/chart3"/>
    <dgm:cxn modelId="{0EBC6298-2781-40E8-870A-52DFC5182742}" type="presOf" srcId="{0642173E-2127-4803-9836-E8AAF9AA323E}" destId="{C8042B2F-CA03-4FB1-8F74-A86D998D7A10}" srcOrd="1" destOrd="0" presId="urn:microsoft.com/office/officeart/2005/8/layout/chart3"/>
    <dgm:cxn modelId="{E8D334F8-C98E-4A5A-B522-7DC502D07BBF}" type="presOf" srcId="{0642173E-2127-4803-9836-E8AAF9AA323E}" destId="{6B9E7BA5-B251-41E3-89C6-456923C55429}" srcOrd="0" destOrd="0" presId="urn:microsoft.com/office/officeart/2005/8/layout/chart3"/>
    <dgm:cxn modelId="{DC572004-300D-4995-AB28-ABEEF8738844}" type="presParOf" srcId="{F5805554-98D2-43DF-A1AF-0CF0214B2C5B}" destId="{6B9E7BA5-B251-41E3-89C6-456923C55429}" srcOrd="0" destOrd="0" presId="urn:microsoft.com/office/officeart/2005/8/layout/chart3"/>
    <dgm:cxn modelId="{91A3E3AF-A9AD-473E-AF3D-168720614948}" type="presParOf" srcId="{F5805554-98D2-43DF-A1AF-0CF0214B2C5B}" destId="{C8042B2F-CA03-4FB1-8F74-A86D998D7A10}" srcOrd="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836E09-D2B1-45AE-97A1-D573CC596789}" type="doc">
      <dgm:prSet loTypeId="urn:microsoft.com/office/officeart/2005/8/layout/chart3" loCatId="relationship" qsTypeId="urn:microsoft.com/office/officeart/2005/8/quickstyle/simple1" qsCatId="simple" csTypeId="urn:microsoft.com/office/officeart/2005/8/colors/accent1_2" csCatId="accent1" phldr="1"/>
      <dgm:spPr/>
    </dgm:pt>
    <dgm:pt modelId="{0642173E-2127-4803-9836-E8AAF9AA323E}">
      <dgm:prSet phldrT="[Text]"/>
      <dgm:spPr>
        <a:solidFill>
          <a:schemeClr val="accent6"/>
        </a:solidFill>
        <a:ln>
          <a:solidFill>
            <a:schemeClr val="accent6"/>
          </a:solidFill>
        </a:ln>
      </dgm:spPr>
      <dgm:t>
        <a:bodyPr/>
        <a:lstStyle/>
        <a:p>
          <a:r>
            <a:rPr lang="en-US" dirty="0">
              <a:solidFill>
                <a:schemeClr val="tx1"/>
              </a:solidFill>
              <a:latin typeface=" Arial"/>
            </a:rPr>
            <a:t>Child</a:t>
          </a:r>
          <a:r>
            <a:rPr lang="en-US" dirty="0">
              <a:solidFill>
                <a:schemeClr val="tx1"/>
              </a:solidFill>
            </a:rPr>
            <a:t> 2</a:t>
          </a:r>
        </a:p>
      </dgm:t>
    </dgm:pt>
    <dgm:pt modelId="{56B4B29A-8112-42CA-8BD0-68E7F0609A95}" type="parTrans" cxnId="{BED42D66-4F01-4C89-92B0-A28C93D57399}">
      <dgm:prSet/>
      <dgm:spPr/>
      <dgm:t>
        <a:bodyPr/>
        <a:lstStyle/>
        <a:p>
          <a:endParaRPr lang="en-US"/>
        </a:p>
      </dgm:t>
    </dgm:pt>
    <dgm:pt modelId="{7BADA209-48FA-4ADA-8556-F7F411CD6843}" type="sibTrans" cxnId="{BED42D66-4F01-4C89-92B0-A28C93D57399}">
      <dgm:prSet/>
      <dgm:spPr/>
      <dgm:t>
        <a:bodyPr/>
        <a:lstStyle/>
        <a:p>
          <a:endParaRPr lang="en-US"/>
        </a:p>
      </dgm:t>
    </dgm:pt>
    <dgm:pt modelId="{28A2E76C-2042-4348-9B8E-02A7CF5E31D5}">
      <dgm:prSet phldrT="[Text]"/>
      <dgm:spPr>
        <a:solidFill>
          <a:schemeClr val="accent6"/>
        </a:solidFill>
        <a:ln>
          <a:solidFill>
            <a:schemeClr val="accent6"/>
          </a:solidFill>
        </a:ln>
      </dgm:spPr>
      <dgm:t>
        <a:bodyPr/>
        <a:lstStyle/>
        <a:p>
          <a:r>
            <a:rPr lang="en-US" dirty="0">
              <a:solidFill>
                <a:schemeClr val="tx1"/>
              </a:solidFill>
              <a:latin typeface=" Arial"/>
            </a:rPr>
            <a:t>Child 1</a:t>
          </a:r>
        </a:p>
      </dgm:t>
    </dgm:pt>
    <dgm:pt modelId="{8A6EC505-64CC-4227-BA7B-DFA3C0703E64}" type="parTrans" cxnId="{273863B3-20DF-4507-8EEC-D0C5C72692B6}">
      <dgm:prSet/>
      <dgm:spPr/>
      <dgm:t>
        <a:bodyPr/>
        <a:lstStyle/>
        <a:p>
          <a:endParaRPr lang="en-US"/>
        </a:p>
      </dgm:t>
    </dgm:pt>
    <dgm:pt modelId="{7259A43D-423E-455A-95B3-A4E16C582D62}" type="sibTrans" cxnId="{273863B3-20DF-4507-8EEC-D0C5C72692B6}">
      <dgm:prSet/>
      <dgm:spPr/>
      <dgm:t>
        <a:bodyPr/>
        <a:lstStyle/>
        <a:p>
          <a:endParaRPr lang="en-US"/>
        </a:p>
      </dgm:t>
    </dgm:pt>
    <dgm:pt modelId="{F5805554-98D2-43DF-A1AF-0CF0214B2C5B}" type="pres">
      <dgm:prSet presAssocID="{5C836E09-D2B1-45AE-97A1-D573CC596789}" presName="compositeShape" presStyleCnt="0">
        <dgm:presLayoutVars>
          <dgm:chMax val="7"/>
          <dgm:dir/>
          <dgm:resizeHandles val="exact"/>
        </dgm:presLayoutVars>
      </dgm:prSet>
      <dgm:spPr/>
    </dgm:pt>
    <dgm:pt modelId="{6B9E7BA5-B251-41E3-89C6-456923C55429}" type="pres">
      <dgm:prSet presAssocID="{5C836E09-D2B1-45AE-97A1-D573CC596789}" presName="wedge1" presStyleLbl="node1" presStyleIdx="0" presStyleCnt="2"/>
      <dgm:spPr/>
    </dgm:pt>
    <dgm:pt modelId="{C8042B2F-CA03-4FB1-8F74-A86D998D7A10}" type="pres">
      <dgm:prSet presAssocID="{5C836E09-D2B1-45AE-97A1-D573CC596789}" presName="wedge1Tx" presStyleLbl="node1" presStyleIdx="0" presStyleCnt="2">
        <dgm:presLayoutVars>
          <dgm:chMax val="0"/>
          <dgm:chPref val="0"/>
          <dgm:bulletEnabled val="1"/>
        </dgm:presLayoutVars>
      </dgm:prSet>
      <dgm:spPr/>
    </dgm:pt>
    <dgm:pt modelId="{9EBE796A-0168-4515-985E-26E7F1DEA72E}" type="pres">
      <dgm:prSet presAssocID="{5C836E09-D2B1-45AE-97A1-D573CC596789}" presName="wedge2" presStyleLbl="node1" presStyleIdx="1" presStyleCnt="2"/>
      <dgm:spPr/>
    </dgm:pt>
    <dgm:pt modelId="{06D93363-9353-4AD3-805F-0DD78267E334}" type="pres">
      <dgm:prSet presAssocID="{5C836E09-D2B1-45AE-97A1-D573CC596789}" presName="wedge2Tx" presStyleLbl="node1" presStyleIdx="1" presStyleCnt="2">
        <dgm:presLayoutVars>
          <dgm:chMax val="0"/>
          <dgm:chPref val="0"/>
          <dgm:bulletEnabled val="1"/>
        </dgm:presLayoutVars>
      </dgm:prSet>
      <dgm:spPr/>
    </dgm:pt>
  </dgm:ptLst>
  <dgm:cxnLst>
    <dgm:cxn modelId="{30DD0537-990C-42BA-B83C-1B8B7CFB2EDA}" type="presOf" srcId="{28A2E76C-2042-4348-9B8E-02A7CF5E31D5}" destId="{9EBE796A-0168-4515-985E-26E7F1DEA72E}" srcOrd="0" destOrd="0" presId="urn:microsoft.com/office/officeart/2005/8/layout/chart3"/>
    <dgm:cxn modelId="{BED42D66-4F01-4C89-92B0-A28C93D57399}" srcId="{5C836E09-D2B1-45AE-97A1-D573CC596789}" destId="{0642173E-2127-4803-9836-E8AAF9AA323E}" srcOrd="0" destOrd="0" parTransId="{56B4B29A-8112-42CA-8BD0-68E7F0609A95}" sibTransId="{7BADA209-48FA-4ADA-8556-F7F411CD6843}"/>
    <dgm:cxn modelId="{C843266F-BFD8-455D-96C5-5C7D714CC05C}" type="presOf" srcId="{5C836E09-D2B1-45AE-97A1-D573CC596789}" destId="{F5805554-98D2-43DF-A1AF-0CF0214B2C5B}" srcOrd="0" destOrd="0" presId="urn:microsoft.com/office/officeart/2005/8/layout/chart3"/>
    <dgm:cxn modelId="{0EBC6298-2781-40E8-870A-52DFC5182742}" type="presOf" srcId="{0642173E-2127-4803-9836-E8AAF9AA323E}" destId="{C8042B2F-CA03-4FB1-8F74-A86D998D7A10}" srcOrd="1" destOrd="0" presId="urn:microsoft.com/office/officeart/2005/8/layout/chart3"/>
    <dgm:cxn modelId="{273863B3-20DF-4507-8EEC-D0C5C72692B6}" srcId="{5C836E09-D2B1-45AE-97A1-D573CC596789}" destId="{28A2E76C-2042-4348-9B8E-02A7CF5E31D5}" srcOrd="1" destOrd="0" parTransId="{8A6EC505-64CC-4227-BA7B-DFA3C0703E64}" sibTransId="{7259A43D-423E-455A-95B3-A4E16C582D62}"/>
    <dgm:cxn modelId="{E8D334F8-C98E-4A5A-B522-7DC502D07BBF}" type="presOf" srcId="{0642173E-2127-4803-9836-E8AAF9AA323E}" destId="{6B9E7BA5-B251-41E3-89C6-456923C55429}" srcOrd="0" destOrd="0" presId="urn:microsoft.com/office/officeart/2005/8/layout/chart3"/>
    <dgm:cxn modelId="{3CF656F8-D540-42BA-B96A-E88D7D0BFDA5}" type="presOf" srcId="{28A2E76C-2042-4348-9B8E-02A7CF5E31D5}" destId="{06D93363-9353-4AD3-805F-0DD78267E334}" srcOrd="1" destOrd="0" presId="urn:microsoft.com/office/officeart/2005/8/layout/chart3"/>
    <dgm:cxn modelId="{DC572004-300D-4995-AB28-ABEEF8738844}" type="presParOf" srcId="{F5805554-98D2-43DF-A1AF-0CF0214B2C5B}" destId="{6B9E7BA5-B251-41E3-89C6-456923C55429}" srcOrd="0" destOrd="0" presId="urn:microsoft.com/office/officeart/2005/8/layout/chart3"/>
    <dgm:cxn modelId="{91A3E3AF-A9AD-473E-AF3D-168720614948}" type="presParOf" srcId="{F5805554-98D2-43DF-A1AF-0CF0214B2C5B}" destId="{C8042B2F-CA03-4FB1-8F74-A86D998D7A10}" srcOrd="1" destOrd="0" presId="urn:microsoft.com/office/officeart/2005/8/layout/chart3"/>
    <dgm:cxn modelId="{219F1DCD-56FF-4192-9860-846B11EBE09C}" type="presParOf" srcId="{F5805554-98D2-43DF-A1AF-0CF0214B2C5B}" destId="{9EBE796A-0168-4515-985E-26E7F1DEA72E}" srcOrd="2" destOrd="0" presId="urn:microsoft.com/office/officeart/2005/8/layout/chart3"/>
    <dgm:cxn modelId="{44D9420A-E4BF-44ED-B464-27BBC2BA2EB4}" type="presParOf" srcId="{F5805554-98D2-43DF-A1AF-0CF0214B2C5B}" destId="{06D93363-9353-4AD3-805F-0DD78267E334}" srcOrd="3"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836E09-D2B1-45AE-97A1-D573CC596789}" type="doc">
      <dgm:prSet loTypeId="urn:microsoft.com/office/officeart/2005/8/layout/chart3" loCatId="relationship" qsTypeId="urn:microsoft.com/office/officeart/2005/8/quickstyle/simple1" qsCatId="simple" csTypeId="urn:microsoft.com/office/officeart/2005/8/colors/accent1_2" csCatId="accent1" phldr="1"/>
      <dgm:spPr/>
    </dgm:pt>
    <dgm:pt modelId="{0642173E-2127-4803-9836-E8AAF9AA323E}">
      <dgm:prSet phldrT="[Text]" custT="1"/>
      <dgm:spPr>
        <a:solidFill>
          <a:schemeClr val="bg2"/>
        </a:solidFill>
        <a:ln>
          <a:solidFill>
            <a:schemeClr val="bg2"/>
          </a:solidFill>
        </a:ln>
      </dgm:spPr>
      <dgm:t>
        <a:bodyPr/>
        <a:lstStyle/>
        <a:p>
          <a:r>
            <a:rPr lang="en-US" sz="2000" dirty="0">
              <a:solidFill>
                <a:schemeClr val="tx1"/>
              </a:solidFill>
              <a:latin typeface=" Arial"/>
            </a:rPr>
            <a:t>Suspended</a:t>
          </a:r>
        </a:p>
      </dgm:t>
    </dgm:pt>
    <dgm:pt modelId="{56B4B29A-8112-42CA-8BD0-68E7F0609A95}" type="parTrans" cxnId="{BED42D66-4F01-4C89-92B0-A28C93D57399}">
      <dgm:prSet/>
      <dgm:spPr/>
      <dgm:t>
        <a:bodyPr/>
        <a:lstStyle/>
        <a:p>
          <a:endParaRPr lang="en-US"/>
        </a:p>
      </dgm:t>
    </dgm:pt>
    <dgm:pt modelId="{7BADA209-48FA-4ADA-8556-F7F411CD6843}" type="sibTrans" cxnId="{BED42D66-4F01-4C89-92B0-A28C93D57399}">
      <dgm:prSet/>
      <dgm:spPr/>
      <dgm:t>
        <a:bodyPr/>
        <a:lstStyle/>
        <a:p>
          <a:endParaRPr lang="en-US"/>
        </a:p>
      </dgm:t>
    </dgm:pt>
    <dgm:pt modelId="{F5805554-98D2-43DF-A1AF-0CF0214B2C5B}" type="pres">
      <dgm:prSet presAssocID="{5C836E09-D2B1-45AE-97A1-D573CC596789}" presName="compositeShape" presStyleCnt="0">
        <dgm:presLayoutVars>
          <dgm:chMax val="7"/>
          <dgm:dir/>
          <dgm:resizeHandles val="exact"/>
        </dgm:presLayoutVars>
      </dgm:prSet>
      <dgm:spPr/>
    </dgm:pt>
    <dgm:pt modelId="{6B9E7BA5-B251-41E3-89C6-456923C55429}" type="pres">
      <dgm:prSet presAssocID="{5C836E09-D2B1-45AE-97A1-D573CC596789}" presName="wedge1" presStyleLbl="node1" presStyleIdx="0" presStyleCnt="1"/>
      <dgm:spPr/>
    </dgm:pt>
    <dgm:pt modelId="{C8042B2F-CA03-4FB1-8F74-A86D998D7A10}" type="pres">
      <dgm:prSet presAssocID="{5C836E09-D2B1-45AE-97A1-D573CC596789}" presName="wedge1Tx" presStyleLbl="node1" presStyleIdx="0" presStyleCnt="1">
        <dgm:presLayoutVars>
          <dgm:chMax val="0"/>
          <dgm:chPref val="0"/>
          <dgm:bulletEnabled val="1"/>
        </dgm:presLayoutVars>
      </dgm:prSet>
      <dgm:spPr/>
    </dgm:pt>
  </dgm:ptLst>
  <dgm:cxnLst>
    <dgm:cxn modelId="{BED42D66-4F01-4C89-92B0-A28C93D57399}" srcId="{5C836E09-D2B1-45AE-97A1-D573CC596789}" destId="{0642173E-2127-4803-9836-E8AAF9AA323E}" srcOrd="0" destOrd="0" parTransId="{56B4B29A-8112-42CA-8BD0-68E7F0609A95}" sibTransId="{7BADA209-48FA-4ADA-8556-F7F411CD6843}"/>
    <dgm:cxn modelId="{C843266F-BFD8-455D-96C5-5C7D714CC05C}" type="presOf" srcId="{5C836E09-D2B1-45AE-97A1-D573CC596789}" destId="{F5805554-98D2-43DF-A1AF-0CF0214B2C5B}" srcOrd="0" destOrd="0" presId="urn:microsoft.com/office/officeart/2005/8/layout/chart3"/>
    <dgm:cxn modelId="{0EBC6298-2781-40E8-870A-52DFC5182742}" type="presOf" srcId="{0642173E-2127-4803-9836-E8AAF9AA323E}" destId="{C8042B2F-CA03-4FB1-8F74-A86D998D7A10}" srcOrd="1" destOrd="0" presId="urn:microsoft.com/office/officeart/2005/8/layout/chart3"/>
    <dgm:cxn modelId="{E8D334F8-C98E-4A5A-B522-7DC502D07BBF}" type="presOf" srcId="{0642173E-2127-4803-9836-E8AAF9AA323E}" destId="{6B9E7BA5-B251-41E3-89C6-456923C55429}" srcOrd="0" destOrd="0" presId="urn:microsoft.com/office/officeart/2005/8/layout/chart3"/>
    <dgm:cxn modelId="{DC572004-300D-4995-AB28-ABEEF8738844}" type="presParOf" srcId="{F5805554-98D2-43DF-A1AF-0CF0214B2C5B}" destId="{6B9E7BA5-B251-41E3-89C6-456923C55429}" srcOrd="0" destOrd="0" presId="urn:microsoft.com/office/officeart/2005/8/layout/chart3"/>
    <dgm:cxn modelId="{91A3E3AF-A9AD-473E-AF3D-168720614948}" type="presParOf" srcId="{F5805554-98D2-43DF-A1AF-0CF0214B2C5B}" destId="{C8042B2F-CA03-4FB1-8F74-A86D998D7A10}" srcOrd="1" destOrd="0" presId="urn:microsoft.com/office/officeart/2005/8/layout/chart3"/>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4B84F-A44D-4459-8484-97124C29EF7E}">
      <dsp:nvSpPr>
        <dsp:cNvPr id="0" name=""/>
        <dsp:cNvSpPr/>
      </dsp:nvSpPr>
      <dsp:spPr>
        <a:xfrm>
          <a:off x="888365" y="0"/>
          <a:ext cx="1802219" cy="77724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NO RCSBP</a:t>
          </a:r>
        </a:p>
      </dsp:txBody>
      <dsp:txXfrm>
        <a:off x="911130" y="22765"/>
        <a:ext cx="1756689" cy="731710"/>
      </dsp:txXfrm>
    </dsp:sp>
    <dsp:sp modelId="{85FC4F6D-EB1F-48E7-983B-2A85255FCBAB}">
      <dsp:nvSpPr>
        <dsp:cNvPr id="0" name=""/>
        <dsp:cNvSpPr/>
      </dsp:nvSpPr>
      <dsp:spPr>
        <a:xfrm>
          <a:off x="3954777" y="0"/>
          <a:ext cx="1913959" cy="77724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RCSBP</a:t>
          </a:r>
        </a:p>
      </dsp:txBody>
      <dsp:txXfrm>
        <a:off x="3977542" y="22765"/>
        <a:ext cx="1868429" cy="731710"/>
      </dsp:txXfrm>
    </dsp:sp>
    <dsp:sp modelId="{30C71C84-49C1-4DCF-A951-13BAE7940B91}">
      <dsp:nvSpPr>
        <dsp:cNvPr id="0" name=""/>
        <dsp:cNvSpPr/>
      </dsp:nvSpPr>
      <dsp:spPr>
        <a:xfrm>
          <a:off x="3080385" y="3303270"/>
          <a:ext cx="582930" cy="582930"/>
        </a:xfrm>
        <a:prstGeom prst="triangl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8CF92447-FAFE-4178-AA72-ACA19C810237}">
      <dsp:nvSpPr>
        <dsp:cNvPr id="0" name=""/>
        <dsp:cNvSpPr/>
      </dsp:nvSpPr>
      <dsp:spPr>
        <a:xfrm rot="21189032">
          <a:off x="457194" y="3002864"/>
          <a:ext cx="5829311" cy="34898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BA92D772-F3F7-400F-9C20-A421A4079CAF}">
      <dsp:nvSpPr>
        <dsp:cNvPr id="0" name=""/>
        <dsp:cNvSpPr/>
      </dsp:nvSpPr>
      <dsp:spPr>
        <a:xfrm rot="21138864">
          <a:off x="334975" y="1346940"/>
          <a:ext cx="2642617" cy="1794257"/>
        </a:xfrm>
        <a:prstGeom prst="roundRect">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Risk of leaving your loved ones with insufficient income</a:t>
          </a:r>
        </a:p>
      </dsp:txBody>
      <dsp:txXfrm>
        <a:off x="422563" y="1434528"/>
        <a:ext cx="2467441" cy="1619081"/>
      </dsp:txXfrm>
    </dsp:sp>
    <dsp:sp modelId="{C681BDCF-A3DC-4543-BB09-1454ED64DC08}">
      <dsp:nvSpPr>
        <dsp:cNvPr id="0" name=""/>
        <dsp:cNvSpPr/>
      </dsp:nvSpPr>
      <dsp:spPr>
        <a:xfrm rot="21220511">
          <a:off x="3477885" y="1095011"/>
          <a:ext cx="2867735" cy="1641760"/>
        </a:xfrm>
        <a:prstGeom prst="roundRect">
          <a:avLst/>
        </a:prstGeom>
        <a:solidFill>
          <a:srgbClr val="FF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Cost vs Return</a:t>
          </a:r>
        </a:p>
        <a:p>
          <a:pPr marL="0" lvl="0" indent="0" algn="ctr" defTabSz="1066800">
            <a:lnSpc>
              <a:spcPct val="90000"/>
            </a:lnSpc>
            <a:spcBef>
              <a:spcPct val="0"/>
            </a:spcBef>
            <a:spcAft>
              <a:spcPct val="35000"/>
            </a:spcAft>
            <a:buNone/>
          </a:pPr>
          <a:r>
            <a:rPr lang="en-US" sz="2400" kern="1200" dirty="0">
              <a:solidFill>
                <a:schemeClr val="tx1"/>
              </a:solidFill>
            </a:rPr>
            <a:t>What if I don’t die before non-regular retirement?</a:t>
          </a:r>
        </a:p>
      </dsp:txBody>
      <dsp:txXfrm>
        <a:off x="3558029" y="1175155"/>
        <a:ext cx="2707447" cy="1481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E7BA5-B251-41E3-89C6-456923C55429}">
      <dsp:nvSpPr>
        <dsp:cNvPr id="0" name=""/>
        <dsp:cNvSpPr/>
      </dsp:nvSpPr>
      <dsp:spPr>
        <a:xfrm>
          <a:off x="182880" y="182880"/>
          <a:ext cx="1920240" cy="1920240"/>
        </a:xfrm>
        <a:prstGeom prst="ellipse">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 Arial"/>
            </a:rPr>
            <a:t>Child 2</a:t>
          </a:r>
        </a:p>
      </dsp:txBody>
      <dsp:txXfrm>
        <a:off x="468630" y="468630"/>
        <a:ext cx="1348740" cy="1348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E7BA5-B251-41E3-89C6-456923C55429}">
      <dsp:nvSpPr>
        <dsp:cNvPr id="0" name=""/>
        <dsp:cNvSpPr/>
      </dsp:nvSpPr>
      <dsp:spPr>
        <a:xfrm>
          <a:off x="205739" y="182879"/>
          <a:ext cx="1920240" cy="1920240"/>
        </a:xfrm>
        <a:prstGeom prst="pie">
          <a:avLst>
            <a:gd name="adj1" fmla="val 16200000"/>
            <a:gd name="adj2" fmla="val 5400000"/>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 Arial"/>
            </a:rPr>
            <a:t>Child</a:t>
          </a:r>
          <a:r>
            <a:rPr lang="en-US" sz="2100" kern="1200" dirty="0">
              <a:solidFill>
                <a:schemeClr val="tx1"/>
              </a:solidFill>
            </a:rPr>
            <a:t> 2</a:t>
          </a:r>
        </a:p>
      </dsp:txBody>
      <dsp:txXfrm>
        <a:off x="1165860" y="468629"/>
        <a:ext cx="674370" cy="1348740"/>
      </dsp:txXfrm>
    </dsp:sp>
    <dsp:sp modelId="{9EBE796A-0168-4515-985E-26E7F1DEA72E}">
      <dsp:nvSpPr>
        <dsp:cNvPr id="0" name=""/>
        <dsp:cNvSpPr/>
      </dsp:nvSpPr>
      <dsp:spPr>
        <a:xfrm>
          <a:off x="160019" y="182879"/>
          <a:ext cx="1920240" cy="1920240"/>
        </a:xfrm>
        <a:prstGeom prst="pie">
          <a:avLst>
            <a:gd name="adj1" fmla="val 5400000"/>
            <a:gd name="adj2" fmla="val 16200000"/>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 Arial"/>
            </a:rPr>
            <a:t>Child 1</a:t>
          </a:r>
        </a:p>
      </dsp:txBody>
      <dsp:txXfrm>
        <a:off x="434339" y="468629"/>
        <a:ext cx="674370" cy="1348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E7BA5-B251-41E3-89C6-456923C55429}">
      <dsp:nvSpPr>
        <dsp:cNvPr id="0" name=""/>
        <dsp:cNvSpPr/>
      </dsp:nvSpPr>
      <dsp:spPr>
        <a:xfrm>
          <a:off x="182880" y="182880"/>
          <a:ext cx="1920240" cy="1920240"/>
        </a:xfrm>
        <a:prstGeom prst="ellipse">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 Arial"/>
            </a:rPr>
            <a:t>Suspended</a:t>
          </a:r>
        </a:p>
      </dsp:txBody>
      <dsp:txXfrm>
        <a:off x="468630" y="468630"/>
        <a:ext cx="1348740" cy="134874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57689-23A1-4926-80D9-F3E5902835DB}" type="datetimeFigureOut">
              <a:rPr lang="en-US" smtClean="0"/>
              <a:t>9/27/2024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799A0-E589-49BB-A1F6-0A224769D73F}" type="slidenum">
              <a:rPr lang="en-US" smtClean="0"/>
              <a:t>‹#›</a:t>
            </a:fld>
            <a:endParaRPr lang="en-US"/>
          </a:p>
        </p:txBody>
      </p:sp>
    </p:spTree>
    <p:extLst>
      <p:ext uri="{BB962C8B-B14F-4D97-AF65-F5344CB8AC3E}">
        <p14:creationId xmlns:p14="http://schemas.microsoft.com/office/powerpoint/2010/main" val="330355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F799A0-E589-49BB-A1F6-0A224769D73F}" type="slidenum">
              <a:rPr lang="en-US" smtClean="0"/>
              <a:t>1</a:t>
            </a:fld>
            <a:endParaRPr lang="en-US"/>
          </a:p>
        </p:txBody>
      </p:sp>
    </p:spTree>
    <p:extLst>
      <p:ext uri="{BB962C8B-B14F-4D97-AF65-F5344CB8AC3E}">
        <p14:creationId xmlns:p14="http://schemas.microsoft.com/office/powerpoint/2010/main" val="412369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An RC Soldier will need to decide</a:t>
            </a:r>
            <a:r>
              <a:rPr lang="en-US" altLang="en-US" baseline="0" dirty="0">
                <a:latin typeface="Arial" panose="020B0604020202020204" pitchFamily="34" charset="0"/>
              </a:rPr>
              <a:t> on three components of RCSBP and complete the DD Form 2656-5 within 90 days or receiving their NOE.</a:t>
            </a:r>
          </a:p>
          <a:p>
            <a:pPr marL="171450" indent="-171450" eaLnBrk="1" hangingPunct="1">
              <a:buFont typeface="Arial" panose="020B0604020202020204" pitchFamily="34" charset="0"/>
              <a:buChar char="•"/>
            </a:pPr>
            <a:r>
              <a:rPr lang="en-US" altLang="en-US" baseline="0" dirty="0">
                <a:latin typeface="Arial" panose="020B0604020202020204" pitchFamily="34" charset="0"/>
              </a:rPr>
              <a:t>Election Option</a:t>
            </a:r>
          </a:p>
          <a:p>
            <a:pPr marL="171450" indent="-171450" eaLnBrk="1" hangingPunct="1">
              <a:buFont typeface="Arial" panose="020B0604020202020204" pitchFamily="34" charset="0"/>
              <a:buChar char="•"/>
            </a:pPr>
            <a:r>
              <a:rPr lang="en-US" altLang="en-US" baseline="0" dirty="0">
                <a:latin typeface="Arial" panose="020B0604020202020204" pitchFamily="34" charset="0"/>
              </a:rPr>
              <a:t>Election Category</a:t>
            </a:r>
          </a:p>
          <a:p>
            <a:pPr marL="171450" indent="-171450" eaLnBrk="1" hangingPunct="1">
              <a:buFont typeface="Arial" panose="020B0604020202020204" pitchFamily="34" charset="0"/>
              <a:buChar char="•"/>
            </a:pPr>
            <a:r>
              <a:rPr lang="en-US" altLang="en-US" baseline="0" dirty="0">
                <a:latin typeface="Arial" panose="020B0604020202020204" pitchFamily="34" charset="0"/>
              </a:rPr>
              <a:t>Base Amount</a:t>
            </a:r>
            <a:endParaRPr lang="en-US" altLang="en-US" dirty="0">
              <a:latin typeface="Arial" panose="020B0604020202020204" pitchFamily="34" charset="0"/>
            </a:endParaRPr>
          </a:p>
        </p:txBody>
      </p:sp>
      <p:sp>
        <p:nvSpPr>
          <p:cNvPr id="3481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985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78F3200-565B-FEC5-E902-5AB496FDA5CB}"/>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14BCD2F3-4967-6A89-FE6C-24AE44704C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a:extLst>
              <a:ext uri="{FF2B5EF4-FFF2-40B4-BE49-F238E27FC236}">
                <a16:creationId xmlns:a16="http://schemas.microsoft.com/office/drawing/2014/main" id="{3ED0CA73-D0D0-3314-7E32-A645F263DE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955206-BD7F-417E-ADDA-898D124BFD38}"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8218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320425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latin typeface="Arial" panose="020B0604020202020204" pitchFamily="34" charset="0"/>
              </a:rPr>
              <a:t>Life changing</a:t>
            </a:r>
            <a:r>
              <a:rPr lang="en-US" altLang="en-US" baseline="0" dirty="0">
                <a:latin typeface="Arial" panose="020B0604020202020204" pitchFamily="34" charset="0"/>
              </a:rPr>
              <a:t> events that can affect your RCSBP election – Death of beneficiaries, marriage, divorce, remarriage, birth or acquiring child.  </a:t>
            </a:r>
          </a:p>
          <a:p>
            <a:pPr marL="171450" indent="-171450">
              <a:buFont typeface="Arial" panose="020B0604020202020204" pitchFamily="34" charset="0"/>
              <a:buChar char="•"/>
            </a:pPr>
            <a:r>
              <a:rPr lang="en-US" altLang="en-US" baseline="0" dirty="0">
                <a:latin typeface="Arial" panose="020B0604020202020204" pitchFamily="34" charset="0"/>
              </a:rPr>
              <a:t>Contact your servicing RSO to assist with what forms and documents are needed to inform HRC GAR of these changes.</a:t>
            </a:r>
          </a:p>
          <a:p>
            <a:pPr marL="171450" indent="-171450">
              <a:buFont typeface="Arial" panose="020B0604020202020204" pitchFamily="34" charset="0"/>
              <a:buChar char="•"/>
            </a:pPr>
            <a:r>
              <a:rPr lang="en-US" altLang="en-US" baseline="0" dirty="0">
                <a:latin typeface="Arial" panose="020B0604020202020204" pitchFamily="34" charset="0"/>
              </a:rPr>
              <a:t>DD Form 2656-6</a:t>
            </a:r>
          </a:p>
          <a:p>
            <a:pPr marL="171450" indent="-171450">
              <a:buFont typeface="Arial" panose="020B0604020202020204" pitchFamily="34" charset="0"/>
              <a:buChar char="•"/>
            </a:pPr>
            <a:r>
              <a:rPr lang="en-US" altLang="en-US" baseline="0" dirty="0">
                <a:latin typeface="Arial" panose="020B0604020202020204" pitchFamily="34" charset="0"/>
              </a:rPr>
              <a:t>Supporting documents: Death certificate, marriage license, divorce decree, birth certificate, adoption paperwork</a:t>
            </a:r>
            <a:endParaRPr lang="en-US" altLang="en-US" dirty="0">
              <a:latin typeface="Arial" panose="020B0604020202020204" pitchFamily="34" charset="0"/>
            </a:endParaRPr>
          </a:p>
          <a:p>
            <a:pPr marL="171450" indent="-171450">
              <a:buFont typeface="Arial" panose="020B0604020202020204" pitchFamily="34" charset="0"/>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4272605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latin typeface="Arial" panose="020B0604020202020204" pitchFamily="34" charset="0"/>
              </a:rPr>
              <a:t>Life changing</a:t>
            </a:r>
            <a:r>
              <a:rPr lang="en-US" altLang="en-US" baseline="0" dirty="0">
                <a:latin typeface="Arial" panose="020B0604020202020204" pitchFamily="34" charset="0"/>
              </a:rPr>
              <a:t> events that can affect your RCSBP election – Death of beneficiaries, marriage, divorce, remarriage, birth or acquiring child.  </a:t>
            </a:r>
          </a:p>
          <a:p>
            <a:pPr marL="171450" indent="-171450">
              <a:buFont typeface="Arial" panose="020B0604020202020204" pitchFamily="34" charset="0"/>
              <a:buChar char="•"/>
            </a:pPr>
            <a:r>
              <a:rPr lang="en-US" altLang="en-US" baseline="0" dirty="0">
                <a:latin typeface="Arial" panose="020B0604020202020204" pitchFamily="34" charset="0"/>
              </a:rPr>
              <a:t>Contact your servicing RSO to assist with what forms and documents are needed to inform HRC GAR of these changes.</a:t>
            </a:r>
          </a:p>
          <a:p>
            <a:pPr marL="171450" indent="-171450">
              <a:buFont typeface="Arial" panose="020B0604020202020204" pitchFamily="34" charset="0"/>
              <a:buChar char="•"/>
            </a:pPr>
            <a:r>
              <a:rPr lang="en-US" altLang="en-US" baseline="0" dirty="0">
                <a:latin typeface="Arial" panose="020B0604020202020204" pitchFamily="34" charset="0"/>
              </a:rPr>
              <a:t>DD Form 2656-6</a:t>
            </a:r>
          </a:p>
          <a:p>
            <a:pPr marL="171450" indent="-171450">
              <a:buFont typeface="Arial" panose="020B0604020202020204" pitchFamily="34" charset="0"/>
              <a:buChar char="•"/>
            </a:pPr>
            <a:r>
              <a:rPr lang="en-US" altLang="en-US" baseline="0" dirty="0">
                <a:latin typeface="Arial" panose="020B0604020202020204" pitchFamily="34" charset="0"/>
              </a:rPr>
              <a:t>Supporting documents: Death certificate, marriage license, divorce decree, birth certificate, adoption paperwork</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4253611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C18C23B-A722-2460-A739-FBB33B374FB5}"/>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7A6E3FA9-1609-A1C2-01A4-128312A5BE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6CAE86A2-E3D3-BA87-49C3-5977F227CE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38B70B-0942-4B86-8996-21E9D1A190F5}"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EA95BA-2DDD-4B72-99EC-1E98AF7FA732}" type="slidenum">
              <a:rPr lang="en-US" smtClean="0"/>
              <a:t>17</a:t>
            </a:fld>
            <a:endParaRPr lang="en-US"/>
          </a:p>
        </p:txBody>
      </p:sp>
    </p:spTree>
    <p:extLst>
      <p:ext uri="{BB962C8B-B14F-4D97-AF65-F5344CB8AC3E}">
        <p14:creationId xmlns:p14="http://schemas.microsoft.com/office/powerpoint/2010/main" val="2551078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The RCSBP annuity based on amount of retired pay covered.  </a:t>
            </a:r>
          </a:p>
          <a:p>
            <a:pPr eaLnBrk="1" hangingPunct="1">
              <a:buFontTx/>
              <a:buChar char="•"/>
            </a:pPr>
            <a:r>
              <a:rPr lang="en-US" altLang="en-US" dirty="0">
                <a:latin typeface="Arial" panose="020B0604020202020204" pitchFamily="34" charset="0"/>
              </a:rPr>
              <a:t>  The annuity is 55% of the base amount minus the RCSBP premiums.  </a:t>
            </a:r>
          </a:p>
          <a:p>
            <a:pPr eaLnBrk="1" hangingPunct="1">
              <a:buFontTx/>
              <a:buChar char="•"/>
            </a:pPr>
            <a:r>
              <a:rPr lang="en-US" altLang="en-US" dirty="0">
                <a:latin typeface="Arial" panose="020B0604020202020204" pitchFamily="34" charset="0"/>
              </a:rPr>
              <a:t>  The annuity is infinite -- meaning, it’s </a:t>
            </a:r>
            <a:r>
              <a:rPr lang="en-US" altLang="en-US" b="1" dirty="0">
                <a:latin typeface="Arial" panose="020B0604020202020204" pitchFamily="34" charset="0"/>
              </a:rPr>
              <a:t>paid for the surviving spouse’s lifetime! </a:t>
            </a:r>
            <a:r>
              <a:rPr lang="en-US" altLang="en-US" dirty="0">
                <a:latin typeface="Arial" panose="020B0604020202020204" pitchFamily="34" charset="0"/>
              </a:rPr>
              <a:t> It cannot be outlived!</a:t>
            </a:r>
          </a:p>
          <a:p>
            <a:pPr eaLnBrk="1" hangingPunct="1">
              <a:buFontTx/>
              <a:buChar char="•"/>
            </a:pPr>
            <a:r>
              <a:rPr lang="en-US" altLang="en-US" dirty="0">
                <a:latin typeface="Arial" panose="020B0604020202020204" pitchFamily="34" charset="0"/>
              </a:rPr>
              <a:t>  Also important is the fact that the annuity is inflation-protected by cost-of-living-adjustments, just like retired pay.  </a:t>
            </a:r>
          </a:p>
          <a:p>
            <a:pPr eaLnBrk="1" hangingPunct="1">
              <a:buFontTx/>
              <a:buChar char="•"/>
            </a:pPr>
            <a:r>
              <a:rPr lang="en-US" altLang="en-US" dirty="0">
                <a:latin typeface="Arial" panose="020B0604020202020204" pitchFamily="34" charset="0"/>
              </a:rPr>
              <a:t>  A spouse annuitant loses the RCSBP annuity by remarrying before age 55; but even in that case, RCSBP can be resumed if that remarriage ends but they must re-apply for the annuity.  </a:t>
            </a:r>
          </a:p>
          <a:p>
            <a:pPr eaLnBrk="1" hangingPunct="1">
              <a:buFontTx/>
              <a:buChar char="•"/>
            </a:pPr>
            <a:r>
              <a:rPr lang="en-US" altLang="en-US" dirty="0">
                <a:latin typeface="Arial" panose="020B0604020202020204" pitchFamily="34" charset="0"/>
              </a:rPr>
              <a:t> Former spouses are eligible for coverage under a separate category -- under the same cost and benefit rules as spouses.</a:t>
            </a:r>
          </a:p>
          <a:p>
            <a:pPr eaLnBrk="1" hangingPunct="1">
              <a:buFontTx/>
              <a:buChar char="•"/>
            </a:pPr>
            <a:r>
              <a:rPr lang="en-US" altLang="en-US" dirty="0">
                <a:latin typeface="Arial" panose="020B0604020202020204" pitchFamily="34" charset="0"/>
              </a:rPr>
              <a:t> You only pay premiums while you have an eligible spouse beneficiary</a:t>
            </a:r>
          </a:p>
          <a:p>
            <a:pPr eaLnBrk="1" hangingPunct="1">
              <a:buFontTx/>
              <a:buNone/>
            </a:pPr>
            <a:endParaRPr lang="en-US" altLang="en-US" dirty="0">
              <a:latin typeface="Arial" panose="020B0604020202020204" pitchFamily="34" charset="0"/>
            </a:endParaRPr>
          </a:p>
        </p:txBody>
      </p:sp>
      <p:sp>
        <p:nvSpPr>
          <p:cNvPr id="4915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81164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Spouses are primary and children are secondary beneficiaries under this option.  That means that an annuity is </a:t>
            </a:r>
            <a:r>
              <a:rPr lang="en-US" altLang="en-US" u="sng" dirty="0">
                <a:latin typeface="Arial" panose="020B0604020202020204" pitchFamily="34" charset="0"/>
              </a:rPr>
              <a:t>not</a:t>
            </a:r>
            <a:r>
              <a:rPr lang="en-US" altLang="en-US" dirty="0">
                <a:latin typeface="Arial" panose="020B0604020202020204" pitchFamily="34" charset="0"/>
              </a:rPr>
              <a:t> paid to the children unless the spouse first loses eligibility through remarriage before age 55 or death.  Even then, the children must be under 18 or 22 to be eligible. </a:t>
            </a:r>
          </a:p>
          <a:p>
            <a:pPr eaLnBrk="1" hangingPunct="1">
              <a:buFontTx/>
              <a:buChar char="•"/>
            </a:pPr>
            <a:r>
              <a:rPr lang="en-US" altLang="en-US" dirty="0">
                <a:latin typeface="Arial" panose="020B0604020202020204" pitchFamily="34" charset="0"/>
              </a:rPr>
              <a:t>   The child cost when Spouse and Child coverage is elected is very inexpensive.  </a:t>
            </a:r>
          </a:p>
        </p:txBody>
      </p:sp>
      <p:sp>
        <p:nvSpPr>
          <p:cNvPr id="512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6898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Our goal in this briefing is to provide information to you on the Reserve Component Survivor Benefit Plan, or RCSBP.  Along the way, we expect to replace some common misconceptions about the Plan with facts. </a:t>
            </a:r>
          </a:p>
          <a:p>
            <a:pPr eaLnBrk="1" hangingPunct="1">
              <a:buFontTx/>
              <a:buChar char="•"/>
            </a:pPr>
            <a:r>
              <a:rPr lang="en-US" altLang="en-US" dirty="0">
                <a:latin typeface="Arial" panose="020B0604020202020204" pitchFamily="34" charset="0"/>
              </a:rPr>
              <a:t>  We ask only that you unlock your assumptions and listen openly to this presentation.</a:t>
            </a:r>
          </a:p>
          <a:p>
            <a:pPr eaLnBrk="1" hangingPunct="1">
              <a:buFontTx/>
              <a:buChar char="•"/>
            </a:pPr>
            <a:r>
              <a:rPr lang="en-US" altLang="en-US" dirty="0">
                <a:latin typeface="Arial" panose="020B0604020202020204" pitchFamily="34" charset="0"/>
              </a:rPr>
              <a:t>  Your decision regarding whether to participate in RCSBP/SBP affects </a:t>
            </a:r>
            <a:r>
              <a:rPr lang="en-US" altLang="en-US" u="sng" dirty="0">
                <a:latin typeface="Arial" panose="020B0604020202020204" pitchFamily="34" charset="0"/>
              </a:rPr>
              <a:t>your</a:t>
            </a:r>
            <a:r>
              <a:rPr lang="en-US" altLang="en-US" dirty="0">
                <a:latin typeface="Arial" panose="020B0604020202020204" pitchFamily="34" charset="0"/>
              </a:rPr>
              <a:t> family’s future, and so, rather than making the decision based on someone </a:t>
            </a:r>
            <a:r>
              <a:rPr lang="en-US" altLang="en-US" u="sng" dirty="0">
                <a:latin typeface="Arial" panose="020B0604020202020204" pitchFamily="34" charset="0"/>
              </a:rPr>
              <a:t>else’s</a:t>
            </a:r>
            <a:r>
              <a:rPr lang="en-US" altLang="en-US" dirty="0">
                <a:latin typeface="Arial" panose="020B0604020202020204" pitchFamily="34" charset="0"/>
              </a:rPr>
              <a:t> opinion, we encourage you to consider </a:t>
            </a:r>
            <a:r>
              <a:rPr lang="en-US" altLang="en-US" u="sng" dirty="0">
                <a:latin typeface="Arial" panose="020B0604020202020204" pitchFamily="34" charset="0"/>
              </a:rPr>
              <a:t>your</a:t>
            </a:r>
            <a:r>
              <a:rPr lang="en-US" altLang="en-US" dirty="0">
                <a:latin typeface="Arial" panose="020B0604020202020204" pitchFamily="34" charset="0"/>
              </a:rPr>
              <a:t> situation.</a:t>
            </a:r>
          </a:p>
          <a:p>
            <a:pPr eaLnBrk="1" hangingPunct="1">
              <a:buFontTx/>
              <a:buChar char="•"/>
            </a:pPr>
            <a:r>
              <a:rPr lang="en-US" altLang="en-US" dirty="0">
                <a:latin typeface="Arial" panose="020B0604020202020204" pitchFamily="34" charset="0"/>
              </a:rPr>
              <a:t>  Use what you learn in this briefing to make an informed decision that suits </a:t>
            </a:r>
            <a:r>
              <a:rPr lang="en-US" altLang="en-US" u="sng" dirty="0">
                <a:latin typeface="Arial" panose="020B0604020202020204" pitchFamily="34" charset="0"/>
              </a:rPr>
              <a:t>your</a:t>
            </a:r>
            <a:r>
              <a:rPr lang="en-US" altLang="en-US" dirty="0">
                <a:latin typeface="Arial" panose="020B0604020202020204" pitchFamily="34" charset="0"/>
              </a:rPr>
              <a:t> family’s need.  It’s a decision you will have to live with!</a:t>
            </a:r>
          </a:p>
        </p:txBody>
      </p:sp>
      <p:sp>
        <p:nvSpPr>
          <p:cNvPr id="256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697124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This slide shows the basic rules for “child only” participation.</a:t>
            </a:r>
          </a:p>
          <a:p>
            <a:pPr eaLnBrk="1" hangingPunct="1">
              <a:buFontTx/>
              <a:buChar char="•"/>
            </a:pPr>
            <a:r>
              <a:rPr lang="en-US" altLang="en-US" dirty="0">
                <a:latin typeface="Arial" panose="020B0604020202020204" pitchFamily="34" charset="0"/>
              </a:rPr>
              <a:t>  Child coverage should be considered when determining your family’s needs.  </a:t>
            </a:r>
          </a:p>
          <a:p>
            <a:pPr eaLnBrk="1" hangingPunct="1">
              <a:buFontTx/>
              <a:buChar char="•"/>
            </a:pPr>
            <a:r>
              <a:rPr lang="en-US" altLang="en-US" dirty="0">
                <a:latin typeface="Arial" panose="020B0604020202020204" pitchFamily="34" charset="0"/>
              </a:rPr>
              <a:t>  And, since child costs are so low, we can think of  NO reason NOT to cover eligible children - either alone or as part of a  spouse &amp; child election.  </a:t>
            </a:r>
          </a:p>
          <a:p>
            <a:pPr eaLnBrk="1" hangingPunct="1">
              <a:buFontTx/>
              <a:buChar char="•"/>
            </a:pPr>
            <a:r>
              <a:rPr lang="en-US" altLang="en-US" dirty="0">
                <a:latin typeface="Arial" panose="020B0604020202020204" pitchFamily="34" charset="0"/>
              </a:rPr>
              <a:t> Once again, when there are no eligible children SBP cost stops but RCSBP continues</a:t>
            </a:r>
          </a:p>
          <a:p>
            <a:pPr eaLnBrk="1" hangingPunct="1">
              <a:buClr>
                <a:schemeClr val="accent2"/>
              </a:buClr>
              <a:buFont typeface="Wingdings" panose="05000000000000000000" pitchFamily="2" charset="2"/>
              <a:buChar char="§"/>
            </a:pPr>
            <a:r>
              <a:rPr lang="en-US" altLang="en-US" sz="1000" b="1" dirty="0">
                <a:solidFill>
                  <a:schemeClr val="accent2"/>
                </a:solidFill>
                <a:latin typeface="Arial" panose="020B0604020202020204" pitchFamily="34" charset="0"/>
              </a:rPr>
              <a:t>  Note:  It is recommended that you research the impact SBP for a fully disabled child may have on other benefits the child is or will receive.</a:t>
            </a:r>
            <a:r>
              <a:rPr lang="en-US" altLang="en-US" sz="1000" dirty="0">
                <a:latin typeface="Arial" panose="020B0604020202020204" pitchFamily="34" charset="0"/>
              </a:rPr>
              <a:t> </a:t>
            </a:r>
          </a:p>
          <a:p>
            <a:pPr eaLnBrk="1" hangingPunct="1">
              <a:buClr>
                <a:schemeClr val="accent2"/>
              </a:buClr>
              <a:buFont typeface="Wingdings" panose="05000000000000000000" pitchFamily="2" charset="2"/>
              <a:buNone/>
            </a:pPr>
            <a:r>
              <a:rPr lang="en-US" altLang="en-US" sz="1000" b="1" dirty="0">
                <a:solidFill>
                  <a:schemeClr val="accent2"/>
                </a:solidFill>
                <a:latin typeface="Arial" panose="020B0604020202020204" pitchFamily="34" charset="0"/>
              </a:rPr>
              <a:t>  </a:t>
            </a:r>
          </a:p>
          <a:p>
            <a:pPr eaLnBrk="1" hangingPunct="1">
              <a:buFontTx/>
              <a:buChar char="•"/>
            </a:pPr>
            <a:endParaRPr lang="en-US" altLang="en-US" dirty="0">
              <a:latin typeface="Arial" panose="020B0604020202020204" pitchFamily="34" charset="0"/>
            </a:endParaRPr>
          </a:p>
        </p:txBody>
      </p:sp>
      <p:sp>
        <p:nvSpPr>
          <p:cNvPr id="532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03121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b="0" dirty="0">
                <a:solidFill>
                  <a:srgbClr val="002060"/>
                </a:solidFill>
                <a:latin typeface="Arial" panose="020B0604020202020204" pitchFamily="34" charset="0"/>
              </a:rPr>
              <a:t> A child can receive more than one child RCSBP/SBP annuity.  This question is asked when both parents are military and retiring.</a:t>
            </a:r>
            <a:endParaRPr lang="en-US" altLang="en-US" b="0" dirty="0">
              <a:latin typeface="Arial" panose="020B0604020202020204" pitchFamily="34" charset="0"/>
            </a:endParaRPr>
          </a:p>
        </p:txBody>
      </p:sp>
      <p:sp>
        <p:nvSpPr>
          <p:cNvPr id="522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822249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
        <p:nvSpPr>
          <p:cNvPr id="522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318568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b="1" dirty="0">
                <a:solidFill>
                  <a:srgbClr val="002060"/>
                </a:solidFill>
                <a:latin typeface="Arial" panose="020B0604020202020204" pitchFamily="34" charset="0"/>
              </a:rPr>
              <a:t>Note:  It is recommended that you research the impact SBP for a fully disabled child may have on other benefits the child is or will receive.</a:t>
            </a:r>
          </a:p>
          <a:p>
            <a:pPr eaLnBrk="1" hangingPunct="1">
              <a:buClr>
                <a:schemeClr val="accent2"/>
              </a:buClr>
              <a:buFont typeface="Wingdings" panose="05000000000000000000" pitchFamily="2" charset="2"/>
              <a:buNone/>
            </a:pPr>
            <a:r>
              <a:rPr lang="en-US" altLang="en-US" b="1" dirty="0">
                <a:solidFill>
                  <a:srgbClr val="002060"/>
                </a:solidFill>
                <a:latin typeface="Arial" panose="020B0604020202020204" pitchFamily="34" charset="0"/>
              </a:rPr>
              <a:t>Election to pay SBP annuity to a special needs trust for an incapacitated child allowed.  RSO can provide details.</a:t>
            </a:r>
          </a:p>
          <a:p>
            <a:pPr eaLnBrk="1" hangingPunct="1">
              <a:buClr>
                <a:schemeClr val="accent2"/>
              </a:buClr>
            </a:pPr>
            <a:r>
              <a:rPr lang="en-US" altLang="en-US" b="1" dirty="0">
                <a:solidFill>
                  <a:srgbClr val="002060"/>
                </a:solidFill>
                <a:latin typeface="Arial" panose="020B0604020202020204" pitchFamily="34" charset="0"/>
              </a:rPr>
              <a:t>  </a:t>
            </a:r>
            <a:endParaRPr lang="en-US" altLang="en-US" dirty="0">
              <a:latin typeface="Arial" panose="020B0604020202020204" pitchFamily="34" charset="0"/>
            </a:endParaRPr>
          </a:p>
        </p:txBody>
      </p:sp>
      <p:sp>
        <p:nvSpPr>
          <p:cNvPr id="522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615147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Remember:  If you elect Option B or Option C, the action you take for a category available to you on date of retirement </a:t>
            </a:r>
            <a:r>
              <a:rPr lang="en-US" altLang="en-US" b="1" dirty="0">
                <a:latin typeface="Arial" panose="020B0604020202020204" pitchFamily="34" charset="0"/>
              </a:rPr>
              <a:t>sets in stone</a:t>
            </a:r>
            <a:r>
              <a:rPr lang="en-US" altLang="en-US" dirty="0">
                <a:latin typeface="Arial" panose="020B0604020202020204" pitchFamily="34" charset="0"/>
              </a:rPr>
              <a:t> your treatment of that category for RCSBP and SBP FOREVER.</a:t>
            </a:r>
          </a:p>
          <a:p>
            <a:pPr eaLnBrk="1" hangingPunct="1">
              <a:buFontTx/>
              <a:buChar char="•"/>
            </a:pPr>
            <a:r>
              <a:rPr lang="en-US" altLang="en-US" dirty="0">
                <a:latin typeface="Arial" panose="020B0604020202020204" pitchFamily="34" charset="0"/>
              </a:rPr>
              <a:t>  That means that if you </a:t>
            </a:r>
            <a:r>
              <a:rPr lang="en-US" altLang="en-US" u="sng" dirty="0">
                <a:latin typeface="Arial" panose="020B0604020202020204" pitchFamily="34" charset="0"/>
              </a:rPr>
              <a:t>have</a:t>
            </a:r>
            <a:r>
              <a:rPr lang="en-US" altLang="en-US" dirty="0">
                <a:latin typeface="Arial" panose="020B0604020202020204" pitchFamily="34" charset="0"/>
              </a:rPr>
              <a:t> an eligible child at election, elect Option B or Option C but decline child coverage, you’ve closed the door on RCSBP/SBP child coverage forever.</a:t>
            </a:r>
          </a:p>
          <a:p>
            <a:pPr eaLnBrk="1" hangingPunct="1">
              <a:buFontTx/>
              <a:buChar char="•"/>
            </a:pPr>
            <a:r>
              <a:rPr lang="en-US" altLang="en-US" dirty="0">
                <a:latin typeface="Arial" panose="020B0604020202020204" pitchFamily="34" charset="0"/>
              </a:rPr>
              <a:t>  While you may feel certain today that there are no additional children in your future, please  think twice before barring the door, since dependent children come in many wrappings:</a:t>
            </a:r>
          </a:p>
          <a:p>
            <a:pPr eaLnBrk="1" hangingPunct="1"/>
            <a:r>
              <a:rPr lang="en-US" altLang="en-US" dirty="0">
                <a:latin typeface="Arial" panose="020B0604020202020204" pitchFamily="34" charset="0"/>
              </a:rPr>
              <a:t>   -- step-children obtained through remarriage</a:t>
            </a:r>
          </a:p>
          <a:p>
            <a:pPr eaLnBrk="1" hangingPunct="1"/>
            <a:r>
              <a:rPr lang="en-US" altLang="en-US" dirty="0">
                <a:latin typeface="Arial" panose="020B0604020202020204" pitchFamily="34" charset="0"/>
              </a:rPr>
              <a:t>   -- grandchildren who qualify as your dependents</a:t>
            </a:r>
          </a:p>
          <a:p>
            <a:pPr eaLnBrk="1" hangingPunct="1"/>
            <a:r>
              <a:rPr lang="en-US" altLang="en-US" dirty="0">
                <a:latin typeface="Arial" panose="020B0604020202020204" pitchFamily="34" charset="0"/>
              </a:rPr>
              <a:t>   -- foster children, or</a:t>
            </a:r>
          </a:p>
          <a:p>
            <a:pPr eaLnBrk="1" hangingPunct="1"/>
            <a:r>
              <a:rPr lang="en-US" altLang="en-US" dirty="0">
                <a:latin typeface="Arial" panose="020B0604020202020204" pitchFamily="34" charset="0"/>
              </a:rPr>
              <a:t>   -- natural children</a:t>
            </a:r>
          </a:p>
          <a:p>
            <a:pPr marL="171450" indent="-171450" eaLnBrk="1" hangingPunct="1">
              <a:buFont typeface="Arial" panose="020B0604020202020204" pitchFamily="34" charset="0"/>
              <a:buChar char="•"/>
            </a:pPr>
            <a:r>
              <a:rPr lang="en-US" altLang="en-US" dirty="0">
                <a:latin typeface="Arial" panose="020B0604020202020204" pitchFamily="34" charset="0"/>
              </a:rPr>
              <a:t>If</a:t>
            </a:r>
            <a:r>
              <a:rPr lang="en-US" altLang="en-US" baseline="0" dirty="0">
                <a:latin typeface="Arial" panose="020B0604020202020204" pitchFamily="34" charset="0"/>
              </a:rPr>
              <a:t> Option A is elected and you still have eligible children at non-regular retirement, you can elect SBP child coverage at that time.</a:t>
            </a:r>
            <a:endParaRPr lang="en-US" altLang="en-US" dirty="0">
              <a:latin typeface="Arial" panose="020B0604020202020204" pitchFamily="34" charset="0"/>
            </a:endParaRPr>
          </a:p>
        </p:txBody>
      </p:sp>
      <p:sp>
        <p:nvSpPr>
          <p:cNvPr id="5427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09790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950948" y="4481963"/>
            <a:ext cx="5236704" cy="454813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r>
              <a:rPr lang="en-US" altLang="en-US" sz="1000" dirty="0">
                <a:latin typeface="Arial" panose="020B0604020202020204" pitchFamily="34" charset="0"/>
              </a:rPr>
              <a:t>  Former spouse RCSBP issues remain among the most emotional and most misunderstood within both the active and retired military communities. </a:t>
            </a:r>
          </a:p>
          <a:p>
            <a:pPr eaLnBrk="1" hangingPunct="1">
              <a:buFontTx/>
              <a:buChar char="•"/>
            </a:pPr>
            <a:r>
              <a:rPr lang="en-US" altLang="en-US" sz="1000" dirty="0">
                <a:latin typeface="Arial" panose="020B0604020202020204" pitchFamily="34" charset="0"/>
              </a:rPr>
              <a:t>  The main point we want to stress is that passage of the Uniformed Services Former Spouses’ Protection Act in 1982 did not change the basic premise that retired pay entitlement rests with the retiree.</a:t>
            </a:r>
          </a:p>
          <a:p>
            <a:pPr eaLnBrk="1" hangingPunct="1">
              <a:buFontTx/>
              <a:buChar char="•"/>
            </a:pPr>
            <a:r>
              <a:rPr lang="en-US" altLang="en-US" sz="1000" dirty="0">
                <a:latin typeface="Arial" panose="020B0604020202020204" pitchFamily="34" charset="0"/>
              </a:rPr>
              <a:t>  What it DID do was give state courts legal authority to order members to elect “former spouse” RCSBP or SBP  coverage; a Reserve Member to convert existing spouse RCSBP coverage to former spouse; a retired member to convert existing spouse SBP coverage to former spouse.  Do not confuse this with the issue of a court dividing one’s retired pay - a separate matter.</a:t>
            </a:r>
          </a:p>
          <a:p>
            <a:pPr eaLnBrk="1" hangingPunct="1">
              <a:buFontTx/>
              <a:buChar char="•"/>
            </a:pPr>
            <a:r>
              <a:rPr lang="en-US" altLang="en-US" sz="1000" dirty="0">
                <a:latin typeface="Arial" panose="020B0604020202020204" pitchFamily="34" charset="0"/>
              </a:rPr>
              <a:t>  If divorce occurs prior to 20 year letter and the court orders the Soldier to elect former spouse coverage at retirement, the following applies --</a:t>
            </a:r>
          </a:p>
          <a:p>
            <a:pPr eaLnBrk="1" hangingPunct="1"/>
            <a:r>
              <a:rPr lang="en-US" altLang="en-US" sz="1000" dirty="0">
                <a:latin typeface="Arial" panose="020B0604020202020204" pitchFamily="34" charset="0"/>
              </a:rPr>
              <a:t>   (1)  The Soldier has no action to take until 20 year letter, at which time he/she should comply with the court order to avoid being in contempt of court - regardless of the Soldier’s marital status at 20 year letter. </a:t>
            </a:r>
          </a:p>
          <a:p>
            <a:pPr eaLnBrk="1" hangingPunct="1"/>
            <a:r>
              <a:rPr lang="en-US" altLang="en-US" sz="1000" dirty="0">
                <a:latin typeface="Arial" panose="020B0604020202020204" pitchFamily="34" charset="0"/>
              </a:rPr>
              <a:t>   (2)  The former spouse has one year </a:t>
            </a:r>
            <a:r>
              <a:rPr lang="en-US" altLang="en-US" sz="1000" u="sng" dirty="0">
                <a:latin typeface="Arial" panose="020B0604020202020204" pitchFamily="34" charset="0"/>
              </a:rPr>
              <a:t>from date of the first court order</a:t>
            </a:r>
            <a:r>
              <a:rPr lang="en-US" altLang="en-US" sz="1000" u="sng" baseline="0" dirty="0">
                <a:latin typeface="Arial" panose="020B0604020202020204" pitchFamily="34" charset="0"/>
              </a:rPr>
              <a:t> awarding former spouse RCSBP/SBP</a:t>
            </a:r>
            <a:r>
              <a:rPr lang="en-US" altLang="en-US" sz="1000" dirty="0">
                <a:latin typeface="Arial" panose="020B0604020202020204" pitchFamily="34" charset="0"/>
              </a:rPr>
              <a:t> to submit a DD Form 2656-10 to DFAS to request a “deemed” election.  A deemed election will override any failure on the part of the Soldier to follow the court’s order. </a:t>
            </a:r>
          </a:p>
          <a:p>
            <a:pPr eaLnBrk="1" hangingPunct="1">
              <a:buFontTx/>
              <a:buChar char="•"/>
            </a:pPr>
            <a:r>
              <a:rPr lang="en-US" altLang="en-US" sz="1000" dirty="0">
                <a:latin typeface="Arial" panose="020B0604020202020204" pitchFamily="34" charset="0"/>
              </a:rPr>
              <a:t>  </a:t>
            </a:r>
          </a:p>
        </p:txBody>
      </p:sp>
      <p:sp>
        <p:nvSpPr>
          <p:cNvPr id="583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736406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950948" y="4481963"/>
            <a:ext cx="5236704" cy="454813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r>
              <a:rPr lang="en-US" altLang="en-US" sz="1000" dirty="0">
                <a:latin typeface="Arial" panose="020B0604020202020204" pitchFamily="34" charset="0"/>
              </a:rPr>
              <a:t> The court cannot order the member to participate in RCSBP if they had a spouse at their 20 year election (NOE) and did not cover that spouse.  If the member elected Option A, the court can order them to make an SBP election at non-regular retirement or active duty retirement.  </a:t>
            </a:r>
          </a:p>
          <a:p>
            <a:pPr eaLnBrk="1" hangingPunct="1">
              <a:buFontTx/>
              <a:buChar char="•"/>
            </a:pPr>
            <a:r>
              <a:rPr lang="en-US" altLang="en-US" sz="1000" dirty="0">
                <a:latin typeface="Arial" panose="020B0604020202020204" pitchFamily="34" charset="0"/>
              </a:rPr>
              <a:t>  If divorce occurs </a:t>
            </a:r>
            <a:r>
              <a:rPr lang="en-US" altLang="en-US" sz="1000" b="1" dirty="0">
                <a:latin typeface="Arial" panose="020B0604020202020204" pitchFamily="34" charset="0"/>
              </a:rPr>
              <a:t>after NOE,</a:t>
            </a:r>
            <a:r>
              <a:rPr lang="en-US" altLang="en-US" sz="1000" dirty="0">
                <a:latin typeface="Arial" panose="020B0604020202020204" pitchFamily="34" charset="0"/>
              </a:rPr>
              <a:t> the court can order a Retired</a:t>
            </a:r>
            <a:r>
              <a:rPr lang="en-US" altLang="en-US" sz="1000" baseline="0" dirty="0">
                <a:latin typeface="Arial" panose="020B0604020202020204" pitchFamily="34" charset="0"/>
              </a:rPr>
              <a:t> Member</a:t>
            </a:r>
            <a:r>
              <a:rPr lang="en-US" altLang="en-US" sz="1000" dirty="0">
                <a:latin typeface="Arial" panose="020B0604020202020204" pitchFamily="34" charset="0"/>
              </a:rPr>
              <a:t> to cover a former spouse only if the former spouse was the Soldiers RCSBP covered “spouse” beneficiary previously.  The court cannot order a member to enroll the former spouse in a plan in which he/she do not participate.  </a:t>
            </a:r>
          </a:p>
          <a:p>
            <a:pPr eaLnBrk="1" hangingPunct="1">
              <a:buFontTx/>
              <a:buChar char="•"/>
            </a:pPr>
            <a:r>
              <a:rPr lang="en-US" altLang="en-US" sz="1000" dirty="0">
                <a:latin typeface="Arial" panose="020B0604020202020204" pitchFamily="34" charset="0"/>
              </a:rPr>
              <a:t>  Remember, when former spouse coverage is ordered after the NOE, the Soldier can change the RCSBP to former spouse only within </a:t>
            </a:r>
            <a:r>
              <a:rPr lang="en-US" altLang="en-US" sz="1000" u="sng" dirty="0">
                <a:latin typeface="Arial" panose="020B0604020202020204" pitchFamily="34" charset="0"/>
              </a:rPr>
              <a:t>one year of the divorce</a:t>
            </a:r>
            <a:r>
              <a:rPr lang="en-US" altLang="en-US" sz="1000" dirty="0">
                <a:latin typeface="Arial" panose="020B0604020202020204" pitchFamily="34" charset="0"/>
              </a:rPr>
              <a:t> .  The spouse always has one year from the first court order to deem former spouse even if prior to the Soldier receiving the NOE.</a:t>
            </a:r>
          </a:p>
          <a:p>
            <a:pPr lvl="1" eaLnBrk="1" hangingPunct="1">
              <a:buFontTx/>
              <a:buChar char="•"/>
            </a:pPr>
            <a:r>
              <a:rPr lang="en-US" altLang="en-US" sz="1000" dirty="0">
                <a:latin typeface="Arial" panose="020B0604020202020204" pitchFamily="34" charset="0"/>
              </a:rPr>
              <a:t>  For an existing former spouse RCSBP election, if action is not initiated by the Soldier within one year divorce, or deemed by the former spouse within one year of the first court order awarding the former spouse RCSBP, the former spouse option is lost.</a:t>
            </a:r>
          </a:p>
          <a:p>
            <a:pPr eaLnBrk="1" hangingPunct="1">
              <a:buFontTx/>
              <a:buChar char="•"/>
            </a:pPr>
            <a:endParaRPr lang="en-US" altLang="en-US" sz="1000" dirty="0">
              <a:latin typeface="Arial" panose="020B0604020202020204" pitchFamily="34" charset="0"/>
            </a:endParaRPr>
          </a:p>
        </p:txBody>
      </p:sp>
      <p:sp>
        <p:nvSpPr>
          <p:cNvPr id="583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8004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950948" y="4481963"/>
            <a:ext cx="5236704" cy="454813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None/>
            </a:pPr>
            <a:endParaRPr lang="en-US" altLang="en-US" sz="1000" dirty="0">
              <a:latin typeface="Arial" panose="020B0604020202020204" pitchFamily="34" charset="0"/>
            </a:endParaRPr>
          </a:p>
        </p:txBody>
      </p:sp>
      <p:sp>
        <p:nvSpPr>
          <p:cNvPr id="583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074076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r>
              <a:rPr lang="en-US" altLang="en-US" dirty="0">
                <a:latin typeface="Arial" panose="020B0604020202020204" pitchFamily="34" charset="0"/>
              </a:rPr>
              <a:t>   </a:t>
            </a:r>
            <a:r>
              <a:rPr lang="en-US" altLang="en-US" sz="1400" dirty="0">
                <a:latin typeface="Arial" panose="020B0604020202020204" pitchFamily="34" charset="0"/>
              </a:rPr>
              <a:t>RCSBP/SBP offers something to single Soldiers too.  They can cover  “a natural person with an insurable interest” if they are either unmarried with no children or have a sole dependent child. The child’s age or marital status is not considered.</a:t>
            </a:r>
          </a:p>
          <a:p>
            <a:pPr eaLnBrk="1" hangingPunct="1">
              <a:buFontTx/>
              <a:buChar char="•"/>
            </a:pPr>
            <a:r>
              <a:rPr lang="en-US" altLang="en-US" sz="1400" dirty="0">
                <a:latin typeface="Arial" panose="020B0604020202020204" pitchFamily="34" charset="0"/>
              </a:rPr>
              <a:t>  The insurable interest option allows a Soldier to protect a person who would be financially impacted by his/her death.  Its main use is by single Soldiers who are the sole support of a family member, perhaps a mother, father or sibling.</a:t>
            </a:r>
          </a:p>
          <a:p>
            <a:pPr eaLnBrk="1" hangingPunct="1">
              <a:buFontTx/>
              <a:buChar char="•"/>
            </a:pPr>
            <a:r>
              <a:rPr lang="en-US" altLang="en-US" sz="1400" dirty="0">
                <a:latin typeface="Arial" panose="020B0604020202020204" pitchFamily="34" charset="0"/>
              </a:rPr>
              <a:t>  It is expensive.  Proof of financial interest is required when the named beneficiary is unrelated or is more distantly related than first cousin.</a:t>
            </a:r>
          </a:p>
          <a:p>
            <a:pPr eaLnBrk="1" hangingPunct="1">
              <a:buFontTx/>
              <a:buChar char="•"/>
            </a:pPr>
            <a:r>
              <a:rPr lang="en-US" altLang="en-US" sz="1400" dirty="0">
                <a:latin typeface="Arial" panose="020B0604020202020204" pitchFamily="34" charset="0"/>
              </a:rPr>
              <a:t>  </a:t>
            </a:r>
            <a:endParaRPr lang="en-US" altLang="en-US" sz="1400" dirty="0">
              <a:latin typeface="Times New Roman" panose="02020603050405020304" pitchFamily="18" charset="0"/>
            </a:endParaRPr>
          </a:p>
        </p:txBody>
      </p:sp>
      <p:sp>
        <p:nvSpPr>
          <p:cNvPr id="5632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15280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285750" indent="-285750" eaLnBrk="1" hangingPunct="1">
              <a:buFont typeface="Arial" panose="020B0604020202020204" pitchFamily="34" charset="0"/>
              <a:buChar char="•"/>
            </a:pPr>
            <a:r>
              <a:rPr lang="en-US" altLang="en-US" sz="1400" dirty="0">
                <a:latin typeface="Arial" panose="020B0604020202020204" pitchFamily="34" charset="0"/>
              </a:rPr>
              <a:t>If you gain a spouse or child after election, you have one year to change your election to protect someone in the newly-gained category.</a:t>
            </a:r>
          </a:p>
          <a:p>
            <a:pPr marL="285750" indent="-285750" eaLnBrk="1" hangingPunct="1">
              <a:buFont typeface="Arial" panose="020B0604020202020204" pitchFamily="34" charset="0"/>
              <a:buChar char="•"/>
            </a:pPr>
            <a:r>
              <a:rPr lang="en-US" altLang="en-US" sz="1400" dirty="0">
                <a:latin typeface="Arial" panose="020B0604020202020204" pitchFamily="34" charset="0"/>
              </a:rPr>
              <a:t>Since Oct. 1994, this coverage may be cancelled at any time.</a:t>
            </a:r>
          </a:p>
          <a:p>
            <a:pPr marL="285750" indent="-285750" eaLnBrk="1" hangingPunct="1">
              <a:buClr>
                <a:srgbClr val="790015"/>
              </a:buClr>
              <a:buFont typeface="Arial" panose="020B0604020202020204" pitchFamily="34" charset="0"/>
              <a:buChar char="•"/>
            </a:pPr>
            <a:r>
              <a:rPr lang="en-US" altLang="en-US" sz="1600" dirty="0">
                <a:latin typeface="Times New Roman" panose="02020603050405020304" pitchFamily="18" charset="0"/>
              </a:rPr>
              <a:t>Effective 17 Oct 06, when the beneficiary dies, retiree may elect a new Insurable Interest beneficiary within 180 days.  </a:t>
            </a:r>
          </a:p>
          <a:p>
            <a:pPr eaLnBrk="1" hangingPunct="1">
              <a:buFontTx/>
              <a:buChar char="•"/>
            </a:pPr>
            <a:endParaRPr lang="en-US" altLang="en-US" sz="1400" dirty="0">
              <a:latin typeface="Times New Roman" panose="02020603050405020304" pitchFamily="18" charset="0"/>
            </a:endParaRPr>
          </a:p>
        </p:txBody>
      </p:sp>
      <p:sp>
        <p:nvSpPr>
          <p:cNvPr id="5632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01152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42553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4400791-C0EF-E57D-A180-61BE1C47D587}"/>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A5406EE5-883C-BC9B-3F2C-9106BA25CB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a:extLst>
              <a:ext uri="{FF2B5EF4-FFF2-40B4-BE49-F238E27FC236}">
                <a16:creationId xmlns:a16="http://schemas.microsoft.com/office/drawing/2014/main" id="{19C1CF07-15F0-C67C-16D0-D155F9DBD8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A6728B-D70B-4C94-9C40-48DF41C608D5}"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
        <p:nvSpPr>
          <p:cNvPr id="4198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124628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
        <p:nvSpPr>
          <p:cNvPr id="6963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29421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buFontTx/>
              <a:buChar char="•"/>
            </a:pPr>
            <a:r>
              <a:rPr lang="en-US" altLang="en-US" dirty="0">
                <a:latin typeface="Arial" panose="020B0604020202020204" pitchFamily="34" charset="0"/>
              </a:rPr>
              <a:t>  Now, let’s turn our focus to RCSBP/SBP’s cost.  </a:t>
            </a:r>
          </a:p>
          <a:p>
            <a:pPr eaLnBrk="1" hangingPunct="1">
              <a:buFontTx/>
              <a:buChar char="•"/>
            </a:pPr>
            <a:r>
              <a:rPr lang="en-US" altLang="en-US" dirty="0">
                <a:latin typeface="Arial" panose="020B0604020202020204" pitchFamily="34" charset="0"/>
              </a:rPr>
              <a:t>  The </a:t>
            </a:r>
            <a:r>
              <a:rPr lang="en-US" altLang="en-US" b="1" dirty="0">
                <a:latin typeface="Arial" panose="020B0604020202020204" pitchFamily="34" charset="0"/>
              </a:rPr>
              <a:t>base amount</a:t>
            </a:r>
            <a:r>
              <a:rPr lang="en-US" altLang="en-US" dirty="0">
                <a:latin typeface="Arial" panose="020B0604020202020204" pitchFamily="34" charset="0"/>
              </a:rPr>
              <a:t> is the dollar amount of retired pay selected by the Soldier, upon which both the cost and benefit are </a:t>
            </a:r>
            <a:r>
              <a:rPr lang="en-US" altLang="en-US" b="1" dirty="0">
                <a:latin typeface="Arial" panose="020B0604020202020204" pitchFamily="34" charset="0"/>
              </a:rPr>
              <a:t>based.  </a:t>
            </a: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  During this briefing, RCSBP/SBP costs &amp; benefits are referred to in “monthly” terms.  The RCSBP/SBP “benefit” is called an annuity, which is defined as any regular, continuing payment.</a:t>
            </a:r>
          </a:p>
          <a:p>
            <a:pPr eaLnBrk="1" hangingPunct="1">
              <a:buFontTx/>
              <a:buChar char="•"/>
            </a:pPr>
            <a:r>
              <a:rPr lang="en-US" altLang="en-US" dirty="0">
                <a:latin typeface="Arial" panose="020B0604020202020204" pitchFamily="34" charset="0"/>
              </a:rPr>
              <a:t>  The base amount can be any dollar amount between the minimum allowed by law  of $300/month, and the maximum  - your full retired pay.</a:t>
            </a:r>
          </a:p>
          <a:p>
            <a:pPr eaLnBrk="1" hangingPunct="1">
              <a:buFontTx/>
              <a:buChar char="•"/>
            </a:pPr>
            <a:r>
              <a:rPr lang="en-US" altLang="en-US" dirty="0">
                <a:latin typeface="Arial" panose="020B0604020202020204" pitchFamily="34" charset="0"/>
              </a:rPr>
              <a:t>  Soldiers with a Date Initially Entered Military Service (DIEMS) of on or after 1 Aug 1986 who elected the $30,000 Career Status Bonus (CSB) will receive a reduced retirement if they retire with less than 30 years of service.  However, the law allows these Soldiers to elect RCSBP/SBP coverage based on the unreduced retired pay.  The Soldier can elect a full base amount for RCSBP/SBP based on either the CSB/REDUX they will receive or the High-3 method they would have received if they had not elected the CSB. </a:t>
            </a:r>
          </a:p>
          <a:p>
            <a:pPr eaLnBrk="1" hangingPunct="1">
              <a:buFontTx/>
              <a:buChar char="•"/>
            </a:pPr>
            <a:r>
              <a:rPr lang="en-US" altLang="en-US" dirty="0">
                <a:latin typeface="Arial" panose="020B0604020202020204" pitchFamily="34" charset="0"/>
              </a:rPr>
              <a:t>  Soldiers who enter the military service on or after 1 Jan 18 or opted into BRS may elect a portion of the retired pay as a lump sum at retirement.  The law allows these Soldiers to elect a RCSBP/SBP base amount of the retired pay they would have received without the lump sum election. </a:t>
            </a:r>
          </a:p>
          <a:p>
            <a:pPr eaLnBrk="1" hangingPunct="1">
              <a:buFontTx/>
              <a:buChar char="•"/>
            </a:pPr>
            <a:r>
              <a:rPr lang="en-US" altLang="en-US" dirty="0">
                <a:latin typeface="Arial" panose="020B0604020202020204" pitchFamily="34" charset="0"/>
              </a:rPr>
              <a:t>  The DoD Actuary’s RCSBP/SBP valuation disk demonstrates what base amount gives you the “most bang for your retirement buck,” so-to-speak -- meaning, which base amount maximizes the value of your retired pay.</a:t>
            </a:r>
          </a:p>
          <a:p>
            <a:pPr eaLnBrk="1" hangingPunct="1"/>
            <a:endParaRPr lang="en-US" altLang="en-US" dirty="0">
              <a:latin typeface="Arial" panose="020B0604020202020204" pitchFamily="34" charset="0"/>
            </a:endParaRPr>
          </a:p>
        </p:txBody>
      </p:sp>
      <p:sp>
        <p:nvSpPr>
          <p:cNvPr id="6246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701222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solidFill>
                <a:srgbClr val="FF0000"/>
              </a:solidFill>
              <a:latin typeface="Arial" panose="020B0604020202020204" pitchFamily="34" charset="0"/>
            </a:endParaRPr>
          </a:p>
        </p:txBody>
      </p:sp>
      <p:sp>
        <p:nvSpPr>
          <p:cNvPr id="778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614840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F799A0-E589-49BB-A1F6-0A224769D73F}" type="slidenum">
              <a:rPr lang="en-US" smtClean="0"/>
              <a:t>35</a:t>
            </a:fld>
            <a:endParaRPr lang="en-US"/>
          </a:p>
        </p:txBody>
      </p:sp>
    </p:spTree>
    <p:extLst>
      <p:ext uri="{BB962C8B-B14F-4D97-AF65-F5344CB8AC3E}">
        <p14:creationId xmlns:p14="http://schemas.microsoft.com/office/powerpoint/2010/main" val="1663740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97B73DE2-5B4F-73EB-DFC9-FDA870FDEC40}"/>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ABD539FF-E66F-BB03-4356-7EEA64241A3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US" altLang="en-US" dirty="0"/>
              <a:t>The SBP threshold method Only applies to a Soldier who meets one of the following criteria: entered service prior to 1 Mar 90 if retiring for active duty length of service, medically retiring, or retiring from the Reserve Component with a non-regular retirement.  For these Soldiers, two SBP spouse cost methods are available.  The most advantageous one is used by DFAS.  </a:t>
            </a:r>
          </a:p>
          <a:p>
            <a:pPr marL="171450" indent="-171450">
              <a:buFont typeface="Arial" panose="020B0604020202020204" pitchFamily="34" charset="0"/>
              <a:buChar char="•"/>
              <a:defRPr/>
            </a:pPr>
            <a:r>
              <a:rPr lang="en-US" altLang="en-US" dirty="0"/>
              <a:t>This chart shows the relationship between the SBP spouse threshold cost calculation, 2.5% of the threshold and 10% for any base amount that exceeds the threshold, and the new spouse cost calculation 6.5% of the base amount</a:t>
            </a:r>
            <a:r>
              <a:rPr lang="en-US" altLang="en-US" b="1" dirty="0"/>
              <a:t>.  </a:t>
            </a:r>
            <a:r>
              <a:rPr lang="en-US" altLang="en-US" dirty="0"/>
              <a:t> </a:t>
            </a:r>
          </a:p>
          <a:p>
            <a:pPr marL="171450" indent="-171450">
              <a:buFont typeface="Arial" panose="020B0604020202020204" pitchFamily="34" charset="0"/>
              <a:buChar char="•"/>
              <a:defRPr/>
            </a:pPr>
            <a:r>
              <a:rPr lang="en-US" altLang="en-US" dirty="0"/>
              <a:t>The chart also shows that amounts that exceed a base amount of $2,166.43 for retirements in calendar year 2024, the 6.5% spouse cost calculation is the most advantages. </a:t>
            </a:r>
          </a:p>
          <a:p>
            <a:pPr>
              <a:defRPr/>
            </a:pPr>
            <a:endParaRPr lang="en-US" altLang="en-US" dirty="0"/>
          </a:p>
        </p:txBody>
      </p:sp>
      <p:sp>
        <p:nvSpPr>
          <p:cNvPr id="110596" name="Slide Number Placeholder 3">
            <a:extLst>
              <a:ext uri="{FF2B5EF4-FFF2-40B4-BE49-F238E27FC236}">
                <a16:creationId xmlns:a16="http://schemas.microsoft.com/office/drawing/2014/main" id="{5F9E3771-41CB-66DC-FA92-E7A936086B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25E4310-9DF2-4FF2-86B2-747A4A2D0AEF}"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If you conclude after studying RCSBP/SBP that your family’s needs can be met by covering less than your full retired pay, this slide shows you how to personalize your participation. </a:t>
            </a:r>
          </a:p>
          <a:p>
            <a:pPr eaLnBrk="1" hangingPunct="1">
              <a:buFontTx/>
              <a:buChar char="•"/>
            </a:pPr>
            <a:r>
              <a:rPr lang="en-US" altLang="en-US" dirty="0">
                <a:latin typeface="Arial" panose="020B0604020202020204" pitchFamily="34" charset="0"/>
              </a:rPr>
              <a:t>  First, determine your goal - what annuity you wish to produce for your family (considering all other </a:t>
            </a:r>
            <a:r>
              <a:rPr lang="en-US" altLang="en-US" u="sng" dirty="0">
                <a:latin typeface="Arial" panose="020B0604020202020204" pitchFamily="34" charset="0"/>
              </a:rPr>
              <a:t>guaranteed</a:t>
            </a:r>
            <a:r>
              <a:rPr lang="en-US" altLang="en-US" dirty="0">
                <a:latin typeface="Arial" panose="020B0604020202020204" pitchFamily="34" charset="0"/>
              </a:rPr>
              <a:t> sources of survivor income).</a:t>
            </a:r>
          </a:p>
          <a:p>
            <a:pPr eaLnBrk="1" hangingPunct="1">
              <a:buFontTx/>
              <a:buChar char="•"/>
            </a:pPr>
            <a:r>
              <a:rPr lang="en-US" altLang="en-US" dirty="0">
                <a:latin typeface="Arial" panose="020B0604020202020204" pitchFamily="34" charset="0"/>
              </a:rPr>
              <a:t>  Then, divide that goal amount by .55 (or 55%) to determine how many of your retirement dollars you should cover as your base amount to achieve that result.</a:t>
            </a:r>
          </a:p>
        </p:txBody>
      </p:sp>
      <p:sp>
        <p:nvSpPr>
          <p:cNvPr id="7270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727713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950948" y="4480348"/>
            <a:ext cx="5233459" cy="4565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Our last item on “cost” is this.  </a:t>
            </a:r>
          </a:p>
          <a:p>
            <a:pPr eaLnBrk="1" hangingPunct="1">
              <a:buFontTx/>
              <a:buChar char="•"/>
            </a:pPr>
            <a:r>
              <a:rPr lang="en-US" altLang="en-US" dirty="0">
                <a:latin typeface="Arial" panose="020B0604020202020204" pitchFamily="34" charset="0"/>
              </a:rPr>
              <a:t>  Legislation passed in 1998 provides that RCSBP/SBP will reach “paid-up” status for members when they make 30 years of payments (360 monthly payments) </a:t>
            </a:r>
            <a:r>
              <a:rPr lang="en-US" altLang="en-US" u="sng" dirty="0">
                <a:latin typeface="Arial" panose="020B0604020202020204" pitchFamily="34" charset="0"/>
              </a:rPr>
              <a:t>and</a:t>
            </a:r>
            <a:r>
              <a:rPr lang="en-US" altLang="en-US" dirty="0">
                <a:latin typeface="Arial" panose="020B0604020202020204" pitchFamily="34" charset="0"/>
              </a:rPr>
              <a:t> reach age 70.</a:t>
            </a:r>
          </a:p>
          <a:p>
            <a:pPr eaLnBrk="1" hangingPunct="1">
              <a:buFontTx/>
              <a:buChar char="•"/>
            </a:pPr>
            <a:r>
              <a:rPr lang="en-US" altLang="en-US" dirty="0">
                <a:latin typeface="Arial" panose="020B0604020202020204" pitchFamily="34" charset="0"/>
              </a:rPr>
              <a:t>  “Paid-up” = no further cost obligation; but the annuity remains payable to your designated beneficiary.</a:t>
            </a:r>
          </a:p>
          <a:p>
            <a:pPr eaLnBrk="1" hangingPunct="1">
              <a:buFontTx/>
              <a:buChar char="•"/>
            </a:pPr>
            <a:r>
              <a:rPr lang="en-US" altLang="en-US" dirty="0">
                <a:latin typeface="Arial" panose="020B0604020202020204" pitchFamily="34" charset="0"/>
              </a:rPr>
              <a:t>  Remember that adding this paid-up feature results in stopping premium from a significant number of participants; yet continuing the governments obligation to pay annuities. </a:t>
            </a:r>
          </a:p>
        </p:txBody>
      </p:sp>
      <p:sp>
        <p:nvSpPr>
          <p:cNvPr id="7475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8654472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6A3B1F4F-2B1A-272D-38CB-B9F128D8E8B5}"/>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5FEDE0A9-0637-06A4-CB3D-433AD64461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a:extLst>
              <a:ext uri="{FF2B5EF4-FFF2-40B4-BE49-F238E27FC236}">
                <a16:creationId xmlns:a16="http://schemas.microsoft.com/office/drawing/2014/main" id="{35CF4244-528C-4F48-9CF1-925E0F8CA8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64F4C6-42CF-492C-8526-B6319148DCB8}"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While many of you will see this statement as a blinding flash of the obvious -- believe it or not, there are Reserve Component Soldiers and spouses who don’t know this to be the case - who still believe that retired pay will go to the spouse if the RC Soldier dies before reaching age of eligibility for retired pay.  That’s a myth!  The fact is that entitlement to retired pay resides with and dies with the Retired Soldier and if they never reach the age of eligibility, retired pay never gets paid out! </a:t>
            </a:r>
          </a:p>
          <a:p>
            <a:pPr eaLnBrk="1" hangingPunct="1">
              <a:buFontTx/>
              <a:buChar char="•"/>
            </a:pPr>
            <a:r>
              <a:rPr lang="en-US" altLang="en-US" dirty="0">
                <a:latin typeface="Arial" panose="020B0604020202020204" pitchFamily="34" charset="0"/>
              </a:rPr>
              <a:t>  RCSBP/SBP participation is the ONLY way to continue a portion of retired pay to a survivor. </a:t>
            </a:r>
          </a:p>
          <a:p>
            <a:pPr eaLnBrk="1" hangingPunct="1">
              <a:buFontTx/>
              <a:buChar char="•"/>
            </a:pPr>
            <a:r>
              <a:rPr lang="en-US" altLang="en-US" dirty="0">
                <a:latin typeface="Arial" panose="020B0604020202020204" pitchFamily="34" charset="0"/>
              </a:rPr>
              <a:t>  The Army’s pledge to “take care of its own” is met by offering Soldiers a way to take care of THEIR own, through RCSBP/SBP.</a:t>
            </a:r>
          </a:p>
        </p:txBody>
      </p:sp>
      <p:sp>
        <p:nvSpPr>
          <p:cNvPr id="2867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961420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cap="flat"/>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963460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9F05DB-28ED-4552-A427-0BA432B27CDE}" type="slidenum">
              <a:rPr lang="en-US" smtClean="0"/>
              <a:pPr/>
              <a:t>41</a:t>
            </a:fld>
            <a:endParaRPr lang="en-US" dirty="0"/>
          </a:p>
        </p:txBody>
      </p:sp>
    </p:spTree>
    <p:extLst>
      <p:ext uri="{BB962C8B-B14F-4D97-AF65-F5344CB8AC3E}">
        <p14:creationId xmlns:p14="http://schemas.microsoft.com/office/powerpoint/2010/main" val="2239944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912813" y="4413250"/>
            <a:ext cx="5027612" cy="4340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000" dirty="0">
                <a:latin typeface="Arial" panose="020B0604020202020204" pitchFamily="34" charset="0"/>
              </a:rPr>
              <a:t>  The slide summarizes SBP’s positive features.</a:t>
            </a:r>
          </a:p>
          <a:p>
            <a:pPr eaLnBrk="1" hangingPunct="1">
              <a:buFontTx/>
              <a:buChar char="•"/>
            </a:pPr>
            <a:r>
              <a:rPr lang="en-US" altLang="en-US" sz="1000" dirty="0">
                <a:latin typeface="Arial" panose="020B0604020202020204" pitchFamily="34" charset="0"/>
              </a:rPr>
              <a:t>  RCSBP is the o</a:t>
            </a:r>
            <a:r>
              <a:rPr lang="en-US" altLang="en-US" sz="1000" dirty="0">
                <a:solidFill>
                  <a:srgbClr val="FF0000"/>
                </a:solidFill>
                <a:latin typeface="Arial" panose="020B0604020202020204" pitchFamily="34" charset="0"/>
              </a:rPr>
              <a:t>nly way to provide an annuity based on your eligibility for retirement if you die prior to your non-regular  retirement. </a:t>
            </a:r>
          </a:p>
          <a:p>
            <a:pPr eaLnBrk="1" hangingPunct="1">
              <a:buFontTx/>
              <a:buChar char="•"/>
            </a:pPr>
            <a:r>
              <a:rPr lang="en-US" altLang="en-US" sz="1000" dirty="0">
                <a:latin typeface="Arial" panose="020B0604020202020204" pitchFamily="34" charset="0"/>
              </a:rPr>
              <a:t>  We’d all agree that it’s smart financially to take advantage of a situation which offers you tax avoidance.  Your future RCSBP and SBP premiums do - and, you can even use the tax savings to make other investments.</a:t>
            </a:r>
          </a:p>
          <a:p>
            <a:pPr eaLnBrk="1" hangingPunct="1">
              <a:buFontTx/>
              <a:buChar char="•"/>
            </a:pPr>
            <a:r>
              <a:rPr lang="en-US" altLang="en-US" sz="1000" dirty="0">
                <a:latin typeface="Arial" panose="020B0604020202020204" pitchFamily="34" charset="0"/>
              </a:rPr>
              <a:t>  Unlike insurance values which are eroded by inflation, RCSBP’s value increases with COLA raises for inflation.</a:t>
            </a:r>
          </a:p>
          <a:p>
            <a:pPr eaLnBrk="1" hangingPunct="1">
              <a:buFontTx/>
              <a:buChar char="•"/>
            </a:pPr>
            <a:r>
              <a:rPr lang="en-US" altLang="en-US" sz="1000" dirty="0">
                <a:latin typeface="Arial" panose="020B0604020202020204" pitchFamily="34" charset="0"/>
              </a:rPr>
              <a:t>  The annuity is paid for however long needed - 1 to 50 or more yrs.</a:t>
            </a:r>
          </a:p>
          <a:p>
            <a:pPr eaLnBrk="1" hangingPunct="1">
              <a:buFontTx/>
              <a:buChar char="•"/>
            </a:pPr>
            <a:r>
              <a:rPr lang="en-US" altLang="en-US" sz="1000" dirty="0">
                <a:latin typeface="Arial" panose="020B0604020202020204" pitchFamily="34" charset="0"/>
              </a:rPr>
              <a:t>  RCSBP costs don’t consider any factor except level of coverage.   </a:t>
            </a:r>
          </a:p>
          <a:p>
            <a:pPr eaLnBrk="1" hangingPunct="1">
              <a:buFontTx/>
              <a:buChar char="•"/>
            </a:pPr>
            <a:r>
              <a:rPr lang="en-US" altLang="en-US" sz="1000" dirty="0">
                <a:latin typeface="Arial" panose="020B0604020202020204" pitchFamily="34" charset="0"/>
              </a:rPr>
              <a:t>  Level benefit of 55% without regard to age of spouse or former spouse!</a:t>
            </a:r>
          </a:p>
          <a:p>
            <a:pPr lvl="2" eaLnBrk="1" hangingPunct="1"/>
            <a:r>
              <a:rPr lang="en-US" altLang="en-US" sz="1000" dirty="0">
                <a:latin typeface="Arial" panose="020B0604020202020204" pitchFamily="34" charset="0"/>
              </a:rPr>
              <a:t> NOTE:  The 04NDAA changed the post-62 benefit structure, and phases-in an increase to make SBP a level-term, 55% annuity, during the period 1 Oct 05 - 1 Apr 08.</a:t>
            </a:r>
          </a:p>
          <a:p>
            <a:pPr eaLnBrk="1" hangingPunct="1">
              <a:buFontTx/>
              <a:buChar char="•"/>
            </a:pPr>
            <a:r>
              <a:rPr lang="en-US" altLang="en-US" sz="1000" dirty="0">
                <a:latin typeface="Arial" panose="020B0604020202020204" pitchFamily="34" charset="0"/>
              </a:rPr>
              <a:t>  There are no extra fees, agent commissions or risks.</a:t>
            </a:r>
          </a:p>
          <a:p>
            <a:pPr eaLnBrk="1" hangingPunct="1">
              <a:buFontTx/>
              <a:buChar char="•"/>
            </a:pPr>
            <a:r>
              <a:rPr lang="en-US" altLang="en-US" sz="1000" dirty="0">
                <a:latin typeface="Arial" panose="020B0604020202020204" pitchFamily="34" charset="0"/>
              </a:rPr>
              <a:t>  It’s a </a:t>
            </a:r>
            <a:r>
              <a:rPr lang="en-US" altLang="en-US" sz="1000" u="sng" dirty="0">
                <a:latin typeface="Arial" panose="020B0604020202020204" pitchFamily="34" charset="0"/>
              </a:rPr>
              <a:t>plus</a:t>
            </a:r>
            <a:r>
              <a:rPr lang="en-US" altLang="en-US" sz="1000" dirty="0">
                <a:latin typeface="Arial" panose="020B0604020202020204" pitchFamily="34" charset="0"/>
              </a:rPr>
              <a:t> that only Congress can change RCSBP’s or SBP’s features.  They make changes on matters affecting survivors very cautiously.</a:t>
            </a:r>
          </a:p>
          <a:p>
            <a:pPr eaLnBrk="1" hangingPunct="1">
              <a:buFontTx/>
              <a:buChar char="•"/>
            </a:pPr>
            <a:r>
              <a:rPr lang="en-US" altLang="en-US" sz="1000" dirty="0">
                <a:latin typeface="Arial" panose="020B0604020202020204" pitchFamily="34" charset="0"/>
              </a:rPr>
              <a:t>  While less quantifiable, peace of mind rises in value with  age. </a:t>
            </a:r>
          </a:p>
          <a:p>
            <a:pPr eaLnBrk="1" hangingPunct="1"/>
            <a:r>
              <a:rPr lang="en-US" altLang="en-US" sz="1000" dirty="0">
                <a:latin typeface="Arial" panose="020B0604020202020204" pitchFamily="34" charset="0"/>
              </a:rPr>
              <a:t> </a:t>
            </a:r>
          </a:p>
        </p:txBody>
      </p:sp>
      <p:sp>
        <p:nvSpPr>
          <p:cNvPr id="8499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44802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912813" y="4413250"/>
            <a:ext cx="5027612" cy="4419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Arial" panose="020B0604020202020204" pitchFamily="34" charset="0"/>
              </a:rPr>
              <a:t>Since you don’t know how many years your spouse might outlive you, determining what is adequate regarding insurance is impossible.  A crystal ball is not needed with RCSBP - it simply </a:t>
            </a:r>
            <a:r>
              <a:rPr lang="en-US" altLang="en-US" u="sng" dirty="0">
                <a:latin typeface="Arial" panose="020B0604020202020204" pitchFamily="34" charset="0"/>
              </a:rPr>
              <a:t>cannot</a:t>
            </a:r>
            <a:r>
              <a:rPr lang="en-US" altLang="en-US" dirty="0">
                <a:latin typeface="Arial" panose="020B0604020202020204" pitchFamily="34" charset="0"/>
              </a:rPr>
              <a:t> be outlived. </a:t>
            </a:r>
          </a:p>
          <a:p>
            <a:pPr marL="171450" indent="-171450" eaLnBrk="1" hangingPunct="1">
              <a:buFont typeface="Arial" panose="020B0604020202020204" pitchFamily="34" charset="0"/>
              <a:buChar char="•"/>
            </a:pPr>
            <a:r>
              <a:rPr lang="en-US" altLang="en-US" dirty="0">
                <a:latin typeface="Arial" panose="020B0604020202020204" pitchFamily="34" charset="0"/>
              </a:rPr>
              <a:t>RCSBP’s inflation-fighter is its guaranteed cost-of-living adjustments (COLAs).  Increasing life insurance is needed as one ages, due to inflation’s eroding effect on the dollar’s purchasing power. </a:t>
            </a:r>
          </a:p>
          <a:p>
            <a:pPr marL="171450" indent="-171450" eaLnBrk="1" hangingPunct="1">
              <a:buFont typeface="Arial" panose="020B0604020202020204" pitchFamily="34" charset="0"/>
              <a:buChar char="•"/>
            </a:pPr>
            <a:r>
              <a:rPr lang="en-US" altLang="en-US" dirty="0">
                <a:latin typeface="Arial" panose="020B0604020202020204" pitchFamily="34" charset="0"/>
              </a:rPr>
              <a:t>Try to adjust your thinking from short-sighted to long-term.  When you </a:t>
            </a:r>
            <a:r>
              <a:rPr lang="en-US" altLang="en-US" u="sng" dirty="0">
                <a:latin typeface="Arial" panose="020B0604020202020204" pitchFamily="34" charset="0"/>
              </a:rPr>
              <a:t>limit</a:t>
            </a:r>
            <a:r>
              <a:rPr lang="en-US" altLang="en-US" dirty="0">
                <a:latin typeface="Arial" panose="020B0604020202020204" pitchFamily="34" charset="0"/>
              </a:rPr>
              <a:t> your view, life insurance may appear more attractive (i.e., cheaper) than SBP.  But, if you compare RCSBP and SBP costs and benefits with life insurance costs and benefits for each year in the future, you’ll see that insurance costs </a:t>
            </a:r>
            <a:r>
              <a:rPr lang="en-US" altLang="en-US" u="sng" dirty="0">
                <a:latin typeface="Arial" panose="020B0604020202020204" pitchFamily="34" charset="0"/>
              </a:rPr>
              <a:t>must</a:t>
            </a:r>
            <a:r>
              <a:rPr lang="en-US" altLang="en-US" dirty="0">
                <a:latin typeface="Arial" panose="020B0604020202020204" pitchFamily="34" charset="0"/>
              </a:rPr>
              <a:t> increase dramatically based on the insurer’s increased risk of paying a policy.  Since RCSBP and SBP simply protect your beneficiaries from inflation through yearly COLA increases as needed. </a:t>
            </a:r>
          </a:p>
        </p:txBody>
      </p:sp>
      <p:sp>
        <p:nvSpPr>
          <p:cNvPr id="8704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029965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For more information on RCSBP you can visit the following listed sites or contact the listed contacts.  These sites and contacts can also provide information on other retirement related issues.  </a:t>
            </a:r>
          </a:p>
        </p:txBody>
      </p:sp>
    </p:spTree>
    <p:extLst>
      <p:ext uri="{BB962C8B-B14F-4D97-AF65-F5344CB8AC3E}">
        <p14:creationId xmlns:p14="http://schemas.microsoft.com/office/powerpoint/2010/main" val="2278677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
        <p:nvSpPr>
          <p:cNvPr id="2867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92294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3174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351651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912813" y="4414838"/>
            <a:ext cx="5030787" cy="4727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
        <p:nvSpPr>
          <p:cNvPr id="327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585453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950948" y="4480348"/>
            <a:ext cx="5233459" cy="4565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3789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92791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FF0000"/>
              </a:solidFill>
              <a:latin typeface="Arial" panose="020B0604020202020204" pitchFamily="34" charset="0"/>
            </a:endParaRPr>
          </a:p>
        </p:txBody>
      </p:sp>
    </p:spTree>
    <p:extLst>
      <p:ext uri="{BB962C8B-B14F-4D97-AF65-F5344CB8AC3E}">
        <p14:creationId xmlns:p14="http://schemas.microsoft.com/office/powerpoint/2010/main" val="4119480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3481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824082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CA8445-317F-4A72-8852-C0515F4CD073}"/>
              </a:ext>
            </a:extLst>
          </p:cNvPr>
          <p:cNvSpPr/>
          <p:nvPr userDrawn="1"/>
        </p:nvSpPr>
        <p:spPr bwMode="auto">
          <a:xfrm>
            <a:off x="0" y="0"/>
            <a:ext cx="9144000" cy="1928972"/>
          </a:xfrm>
          <a:prstGeom prst="rect">
            <a:avLst/>
          </a:prstGeom>
          <a:solidFill>
            <a:srgbClr val="221F2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10179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ubtitle 2">
            <a:extLst>
              <a:ext uri="{FF2B5EF4-FFF2-40B4-BE49-F238E27FC236}">
                <a16:creationId xmlns:a16="http://schemas.microsoft.com/office/drawing/2014/main" id="{E7CD6B67-E5FB-DF5B-529C-89B1DE8B99F7}"/>
              </a:ext>
            </a:extLst>
          </p:cNvPr>
          <p:cNvSpPr>
            <a:spLocks noGrp="1"/>
          </p:cNvSpPr>
          <p:nvPr>
            <p:ph type="subTitle" idx="1"/>
          </p:nvPr>
        </p:nvSpPr>
        <p:spPr>
          <a:xfrm>
            <a:off x="0" y="2950887"/>
            <a:ext cx="9144000" cy="589169"/>
          </a:xfrm>
          <a:prstGeom prst="rect">
            <a:avLst/>
          </a:prstGeom>
        </p:spPr>
        <p:txBody>
          <a:bodyPr>
            <a:normAutofit/>
          </a:bodyPr>
          <a:lstStyle>
            <a:lvl1pPr marL="0" indent="0" algn="ctr">
              <a:buNone/>
              <a:defRPr sz="2400" b="1" baseline="0">
                <a:solidFill>
                  <a:schemeClr val="accent2"/>
                </a:solidFill>
                <a:latin typeface=" Arial"/>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endParaRPr lang="en-US" dirty="0"/>
          </a:p>
        </p:txBody>
      </p:sp>
      <p:pic>
        <p:nvPicPr>
          <p:cNvPr id="13" name="Picture 12" descr="A group of people in military uniforms holding flags&#10;&#10;Description automatically generated with medium confidence">
            <a:extLst>
              <a:ext uri="{FF2B5EF4-FFF2-40B4-BE49-F238E27FC236}">
                <a16:creationId xmlns:a16="http://schemas.microsoft.com/office/drawing/2014/main" id="{E981E3BE-85A7-D2D3-1CB0-F2E54113A41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425924"/>
            <a:ext cx="3384550" cy="2115343"/>
          </a:xfrm>
          <a:prstGeom prst="rect">
            <a:avLst/>
          </a:prstGeom>
        </p:spPr>
      </p:pic>
      <p:pic>
        <p:nvPicPr>
          <p:cNvPr id="9" name="Picture 8" descr="A group of men in uniform&#10;&#10;Description automatically generated with low confidence">
            <a:extLst>
              <a:ext uri="{FF2B5EF4-FFF2-40B4-BE49-F238E27FC236}">
                <a16:creationId xmlns:a16="http://schemas.microsoft.com/office/drawing/2014/main" id="{7799BEFC-7995-FEAA-3786-F5DE16BDBD1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59447" y="4425925"/>
            <a:ext cx="3384553" cy="2115346"/>
          </a:xfrm>
          <a:prstGeom prst="rect">
            <a:avLst/>
          </a:prstGeom>
        </p:spPr>
      </p:pic>
      <p:pic>
        <p:nvPicPr>
          <p:cNvPr id="3" name="Picture 2" descr="Logo&#10;&#10;Description automatically generated">
            <a:extLst>
              <a:ext uri="{FF2B5EF4-FFF2-40B4-BE49-F238E27FC236}">
                <a16:creationId xmlns:a16="http://schemas.microsoft.com/office/drawing/2014/main" id="{5B98BFB9-A17E-B24C-BF58-92F1CC24AB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05197" y="4425924"/>
            <a:ext cx="2124318" cy="2124318"/>
          </a:xfrm>
          <a:prstGeom prst="rect">
            <a:avLst/>
          </a:prstGeom>
        </p:spPr>
      </p:pic>
      <p:sp>
        <p:nvSpPr>
          <p:cNvPr id="5" name="Holder 2">
            <a:extLst>
              <a:ext uri="{FF2B5EF4-FFF2-40B4-BE49-F238E27FC236}">
                <a16:creationId xmlns:a16="http://schemas.microsoft.com/office/drawing/2014/main" id="{ADC0BE73-648B-22E4-8EDC-3E060C1F9926}"/>
              </a:ext>
            </a:extLst>
          </p:cNvPr>
          <p:cNvSpPr txBox="1">
            <a:spLocks/>
          </p:cNvSpPr>
          <p:nvPr userDrawn="1"/>
        </p:nvSpPr>
        <p:spPr>
          <a:xfrm>
            <a:off x="3376613" y="6655697"/>
            <a:ext cx="2390775" cy="154660"/>
          </a:xfrm>
          <a:prstGeom prst="rect">
            <a:avLst/>
          </a:prstGeom>
          <a:noFill/>
        </p:spPr>
        <p:txBody>
          <a:bodyPr lIns="0" tIns="0" rIns="0" bIns="0" anchor="ctr"/>
          <a:lstStyle>
            <a:defPPr>
              <a:defRPr lang="en-US"/>
            </a:defPPr>
            <a:lvl1pPr marL="0" algn="l" defTabSz="914400" rtl="0" eaLnBrk="1" latinLnBrk="0" hangingPunct="1">
              <a:defRPr sz="1000" b="1" i="0" kern="1200">
                <a:solidFill>
                  <a:srgbClr val="00B05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B050"/>
                </a:solidFill>
                <a:effectLst/>
                <a:uLnTx/>
                <a:uFillTx/>
                <a:latin typeface="Arial"/>
                <a:ea typeface="+mn-ea"/>
                <a:cs typeface="Arial"/>
              </a:rPr>
              <a:t>Unclassified</a:t>
            </a:r>
          </a:p>
        </p:txBody>
      </p:sp>
      <p:pic>
        <p:nvPicPr>
          <p:cNvPr id="10" name="Picture 9" descr="Logo&#10;&#10;Description automatically generated">
            <a:extLst>
              <a:ext uri="{FF2B5EF4-FFF2-40B4-BE49-F238E27FC236}">
                <a16:creationId xmlns:a16="http://schemas.microsoft.com/office/drawing/2014/main" id="{CC142270-C04B-EA05-E830-D98117C0A9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349" y="178433"/>
            <a:ext cx="6467302" cy="1524961"/>
          </a:xfrm>
          <a:prstGeom prst="rect">
            <a:avLst/>
          </a:prstGeom>
        </p:spPr>
      </p:pic>
      <p:sp>
        <p:nvSpPr>
          <p:cNvPr id="6" name="TextBox 5">
            <a:extLst>
              <a:ext uri="{FF2B5EF4-FFF2-40B4-BE49-F238E27FC236}">
                <a16:creationId xmlns:a16="http://schemas.microsoft.com/office/drawing/2014/main" id="{7E440F1F-5720-A6D8-F08C-A1C71CC22F87}"/>
              </a:ext>
            </a:extLst>
          </p:cNvPr>
          <p:cNvSpPr txBox="1"/>
          <p:nvPr userDrawn="1"/>
        </p:nvSpPr>
        <p:spPr>
          <a:xfrm>
            <a:off x="-1" y="3976799"/>
            <a:ext cx="9143998" cy="307777"/>
          </a:xfrm>
          <a:prstGeom prst="rect">
            <a:avLst/>
          </a:prstGeom>
          <a:noFill/>
        </p:spPr>
        <p:txBody>
          <a:bodyPr wrap="square" rtlCol="0">
            <a:spAutoFit/>
          </a:bodyPr>
          <a:lstStyle/>
          <a:p>
            <a:pPr algn="ctr"/>
            <a:r>
              <a:rPr lang="en-US" sz="1400" b="1" dirty="0">
                <a:latin typeface=" Arial"/>
              </a:rPr>
              <a:t> “BE ALL YOU CAN BE”</a:t>
            </a:r>
          </a:p>
        </p:txBody>
      </p:sp>
      <p:sp>
        <p:nvSpPr>
          <p:cNvPr id="7" name="TextBox 6">
            <a:extLst>
              <a:ext uri="{FF2B5EF4-FFF2-40B4-BE49-F238E27FC236}">
                <a16:creationId xmlns:a16="http://schemas.microsoft.com/office/drawing/2014/main" id="{F6BB9035-FC3E-F833-CBF5-0C69B64C23BF}"/>
              </a:ext>
            </a:extLst>
          </p:cNvPr>
          <p:cNvSpPr txBox="1"/>
          <p:nvPr userDrawn="1"/>
        </p:nvSpPr>
        <p:spPr>
          <a:xfrm>
            <a:off x="0" y="1936860"/>
            <a:ext cx="9144000" cy="830997"/>
          </a:xfrm>
          <a:prstGeom prst="rect">
            <a:avLst/>
          </a:prstGeom>
          <a:noFill/>
        </p:spPr>
        <p:txBody>
          <a:bodyPr wrap="square" rtlCol="0">
            <a:spAutoFit/>
          </a:bodyPr>
          <a:lstStyle/>
          <a:p>
            <a:pPr algn="ctr"/>
            <a:r>
              <a:rPr lang="en-US" sz="2400" b="1" dirty="0">
                <a:latin typeface=" Arial"/>
              </a:rPr>
              <a:t>HEADQUARTERS DEPARTMENT OF THE ARMY</a:t>
            </a:r>
            <a:br>
              <a:rPr lang="en-US" sz="2400" b="1" dirty="0">
                <a:latin typeface=" Arial"/>
              </a:rPr>
            </a:br>
            <a:r>
              <a:rPr lang="en-US" sz="2400" b="1" dirty="0">
                <a:latin typeface=" Arial"/>
              </a:rPr>
              <a:t>RETIREMENT SERVICES OFFICE</a:t>
            </a:r>
          </a:p>
        </p:txBody>
      </p:sp>
      <p:sp>
        <p:nvSpPr>
          <p:cNvPr id="12" name="Text Placeholder 11">
            <a:extLst>
              <a:ext uri="{FF2B5EF4-FFF2-40B4-BE49-F238E27FC236}">
                <a16:creationId xmlns:a16="http://schemas.microsoft.com/office/drawing/2014/main" id="{1ACCDC06-D88F-D6BE-FD0A-70BEE7D705CC}"/>
              </a:ext>
            </a:extLst>
          </p:cNvPr>
          <p:cNvSpPr>
            <a:spLocks noGrp="1"/>
          </p:cNvSpPr>
          <p:nvPr>
            <p:ph type="body" sz="quarter" idx="10" hasCustomPrompt="1"/>
          </p:nvPr>
        </p:nvSpPr>
        <p:spPr>
          <a:xfrm>
            <a:off x="-1" y="3645510"/>
            <a:ext cx="9143999" cy="271367"/>
          </a:xfrm>
        </p:spPr>
        <p:txBody>
          <a:bodyPr>
            <a:noAutofit/>
          </a:bodyPr>
          <a:lstStyle>
            <a:lvl1pPr marL="0" indent="0" algn="ctr">
              <a:buNone/>
              <a:defRPr sz="1400" b="1">
                <a:latin typeface=" Arial"/>
              </a:defRPr>
            </a:lvl1pPr>
          </a:lstStyle>
          <a:p>
            <a:pPr lvl="0"/>
            <a:r>
              <a:rPr lang="en-US" sz="1600" dirty="0">
                <a:latin typeface=" Arial"/>
              </a:rPr>
              <a:t>Click to add date</a:t>
            </a:r>
            <a:endParaRPr lang="en-US" dirty="0"/>
          </a:p>
        </p:txBody>
      </p:sp>
    </p:spTree>
    <p:extLst>
      <p:ext uri="{BB962C8B-B14F-4D97-AF65-F5344CB8AC3E}">
        <p14:creationId xmlns:p14="http://schemas.microsoft.com/office/powerpoint/2010/main" val="272776500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8009DB-8E50-4E57-A048-87691CA18767}"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33390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8009DB-8E50-4E57-A048-87691CA18767}"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1446275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8009DB-8E50-4E57-A048-87691CA18767}"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308202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8009DB-8E50-4E57-A048-87691CA18767}" type="datetimeFigureOut">
              <a:rPr lang="en-US" smtClean="0"/>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1975215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8009DB-8E50-4E57-A048-87691CA18767}" type="datetimeFigureOut">
              <a:rPr lang="en-US" smtClean="0"/>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248347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009DB-8E50-4E57-A048-87691CA18767}"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222955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8009DB-8E50-4E57-A048-87691CA18767}"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2845117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8009DB-8E50-4E57-A048-87691CA18767}"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3039350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8009DB-8E50-4E57-A048-87691CA18767}"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1555719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8009DB-8E50-4E57-A048-87691CA18767}"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10783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CA8445-317F-4A72-8852-C0515F4CD073}"/>
              </a:ext>
            </a:extLst>
          </p:cNvPr>
          <p:cNvSpPr/>
          <p:nvPr userDrawn="1"/>
        </p:nvSpPr>
        <p:spPr bwMode="auto">
          <a:xfrm>
            <a:off x="0" y="0"/>
            <a:ext cx="9144000" cy="1928972"/>
          </a:xfrm>
          <a:prstGeom prst="rect">
            <a:avLst/>
          </a:prstGeom>
          <a:solidFill>
            <a:srgbClr val="221F2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10179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ubtitle 2">
            <a:extLst>
              <a:ext uri="{FF2B5EF4-FFF2-40B4-BE49-F238E27FC236}">
                <a16:creationId xmlns:a16="http://schemas.microsoft.com/office/drawing/2014/main" id="{E7CD6B67-E5FB-DF5B-529C-89B1DE8B99F7}"/>
              </a:ext>
            </a:extLst>
          </p:cNvPr>
          <p:cNvSpPr>
            <a:spLocks noGrp="1"/>
          </p:cNvSpPr>
          <p:nvPr>
            <p:ph type="subTitle" idx="1"/>
          </p:nvPr>
        </p:nvSpPr>
        <p:spPr>
          <a:xfrm>
            <a:off x="0" y="2950887"/>
            <a:ext cx="9144000" cy="589169"/>
          </a:xfrm>
          <a:prstGeom prst="rect">
            <a:avLst/>
          </a:prstGeom>
        </p:spPr>
        <p:txBody>
          <a:bodyPr>
            <a:normAutofit/>
          </a:bodyPr>
          <a:lstStyle>
            <a:lvl1pPr marL="0" indent="0" algn="ctr">
              <a:buNone/>
              <a:defRPr sz="2400" b="1" baseline="0">
                <a:solidFill>
                  <a:schemeClr val="accent2"/>
                </a:solidFill>
                <a:latin typeface=" Arial"/>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endParaRPr lang="en-US" dirty="0"/>
          </a:p>
        </p:txBody>
      </p:sp>
      <p:pic>
        <p:nvPicPr>
          <p:cNvPr id="3" name="Picture 2" descr="Logo&#10;&#10;Description automatically generated">
            <a:extLst>
              <a:ext uri="{FF2B5EF4-FFF2-40B4-BE49-F238E27FC236}">
                <a16:creationId xmlns:a16="http://schemas.microsoft.com/office/drawing/2014/main" id="{5B98BFB9-A17E-B24C-BF58-92F1CC24AB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197" y="4425924"/>
            <a:ext cx="2124318" cy="2124318"/>
          </a:xfrm>
          <a:prstGeom prst="rect">
            <a:avLst/>
          </a:prstGeom>
        </p:spPr>
      </p:pic>
      <p:sp>
        <p:nvSpPr>
          <p:cNvPr id="5" name="Holder 2">
            <a:extLst>
              <a:ext uri="{FF2B5EF4-FFF2-40B4-BE49-F238E27FC236}">
                <a16:creationId xmlns:a16="http://schemas.microsoft.com/office/drawing/2014/main" id="{ADC0BE73-648B-22E4-8EDC-3E060C1F9926}"/>
              </a:ext>
            </a:extLst>
          </p:cNvPr>
          <p:cNvSpPr txBox="1">
            <a:spLocks/>
          </p:cNvSpPr>
          <p:nvPr userDrawn="1"/>
        </p:nvSpPr>
        <p:spPr>
          <a:xfrm>
            <a:off x="3376613" y="6655697"/>
            <a:ext cx="2390775" cy="154660"/>
          </a:xfrm>
          <a:prstGeom prst="rect">
            <a:avLst/>
          </a:prstGeom>
          <a:noFill/>
        </p:spPr>
        <p:txBody>
          <a:bodyPr lIns="0" tIns="0" rIns="0" bIns="0" anchor="ctr"/>
          <a:lstStyle>
            <a:defPPr>
              <a:defRPr lang="en-US"/>
            </a:defPPr>
            <a:lvl1pPr marL="0" algn="l" defTabSz="914400" rtl="0" eaLnBrk="1" latinLnBrk="0" hangingPunct="1">
              <a:defRPr sz="1000" b="1" i="0" kern="1200">
                <a:solidFill>
                  <a:srgbClr val="00B05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B050"/>
                </a:solidFill>
                <a:effectLst/>
                <a:uLnTx/>
                <a:uFillTx/>
                <a:latin typeface="Arial"/>
                <a:ea typeface="+mn-ea"/>
                <a:cs typeface="Arial"/>
              </a:rPr>
              <a:t>Unclassified</a:t>
            </a:r>
          </a:p>
        </p:txBody>
      </p:sp>
      <p:pic>
        <p:nvPicPr>
          <p:cNvPr id="10" name="Picture 9" descr="Logo&#10;&#10;Description automatically generated">
            <a:extLst>
              <a:ext uri="{FF2B5EF4-FFF2-40B4-BE49-F238E27FC236}">
                <a16:creationId xmlns:a16="http://schemas.microsoft.com/office/drawing/2014/main" id="{CC142270-C04B-EA05-E830-D98117C0A9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349" y="178433"/>
            <a:ext cx="6467302" cy="1524961"/>
          </a:xfrm>
          <a:prstGeom prst="rect">
            <a:avLst/>
          </a:prstGeom>
        </p:spPr>
      </p:pic>
      <p:sp>
        <p:nvSpPr>
          <p:cNvPr id="6" name="TextBox 5">
            <a:extLst>
              <a:ext uri="{FF2B5EF4-FFF2-40B4-BE49-F238E27FC236}">
                <a16:creationId xmlns:a16="http://schemas.microsoft.com/office/drawing/2014/main" id="{7E440F1F-5720-A6D8-F08C-A1C71CC22F87}"/>
              </a:ext>
            </a:extLst>
          </p:cNvPr>
          <p:cNvSpPr txBox="1"/>
          <p:nvPr userDrawn="1"/>
        </p:nvSpPr>
        <p:spPr>
          <a:xfrm>
            <a:off x="-1" y="3976799"/>
            <a:ext cx="9143998" cy="307777"/>
          </a:xfrm>
          <a:prstGeom prst="rect">
            <a:avLst/>
          </a:prstGeom>
          <a:noFill/>
        </p:spPr>
        <p:txBody>
          <a:bodyPr wrap="square" rtlCol="0">
            <a:spAutoFit/>
          </a:bodyPr>
          <a:lstStyle/>
          <a:p>
            <a:pPr algn="ctr"/>
            <a:r>
              <a:rPr lang="en-US" sz="1400" b="1" dirty="0">
                <a:latin typeface=" Arial"/>
              </a:rPr>
              <a:t> “BE ALL YOU CAN BE”</a:t>
            </a:r>
          </a:p>
        </p:txBody>
      </p:sp>
      <p:sp>
        <p:nvSpPr>
          <p:cNvPr id="7" name="TextBox 6">
            <a:extLst>
              <a:ext uri="{FF2B5EF4-FFF2-40B4-BE49-F238E27FC236}">
                <a16:creationId xmlns:a16="http://schemas.microsoft.com/office/drawing/2014/main" id="{F6BB9035-FC3E-F833-CBF5-0C69B64C23BF}"/>
              </a:ext>
            </a:extLst>
          </p:cNvPr>
          <p:cNvSpPr txBox="1"/>
          <p:nvPr userDrawn="1"/>
        </p:nvSpPr>
        <p:spPr>
          <a:xfrm>
            <a:off x="0" y="1936860"/>
            <a:ext cx="9144000" cy="830997"/>
          </a:xfrm>
          <a:prstGeom prst="rect">
            <a:avLst/>
          </a:prstGeom>
          <a:noFill/>
        </p:spPr>
        <p:txBody>
          <a:bodyPr wrap="square" rtlCol="0">
            <a:spAutoFit/>
          </a:bodyPr>
          <a:lstStyle/>
          <a:p>
            <a:pPr algn="ctr"/>
            <a:r>
              <a:rPr lang="en-US" sz="2400" b="1" dirty="0">
                <a:latin typeface=" Arial"/>
              </a:rPr>
              <a:t>HEADQUARTERS DEPARTMENT OF THE ARMY</a:t>
            </a:r>
            <a:br>
              <a:rPr lang="en-US" sz="2400" b="1" dirty="0">
                <a:latin typeface=" Arial"/>
              </a:rPr>
            </a:br>
            <a:r>
              <a:rPr lang="en-US" sz="2400" b="1" dirty="0">
                <a:latin typeface=" Arial"/>
              </a:rPr>
              <a:t>RETIREMENT SERVICES OFFICE</a:t>
            </a:r>
          </a:p>
        </p:txBody>
      </p:sp>
      <p:sp>
        <p:nvSpPr>
          <p:cNvPr id="12" name="Text Placeholder 11">
            <a:extLst>
              <a:ext uri="{FF2B5EF4-FFF2-40B4-BE49-F238E27FC236}">
                <a16:creationId xmlns:a16="http://schemas.microsoft.com/office/drawing/2014/main" id="{1ACCDC06-D88F-D6BE-FD0A-70BEE7D705CC}"/>
              </a:ext>
            </a:extLst>
          </p:cNvPr>
          <p:cNvSpPr>
            <a:spLocks noGrp="1"/>
          </p:cNvSpPr>
          <p:nvPr>
            <p:ph type="body" sz="quarter" idx="10" hasCustomPrompt="1"/>
          </p:nvPr>
        </p:nvSpPr>
        <p:spPr>
          <a:xfrm>
            <a:off x="-1" y="3645510"/>
            <a:ext cx="9143999" cy="271367"/>
          </a:xfrm>
        </p:spPr>
        <p:txBody>
          <a:bodyPr>
            <a:noAutofit/>
          </a:bodyPr>
          <a:lstStyle>
            <a:lvl1pPr marL="0" indent="0" algn="ctr">
              <a:buNone/>
              <a:defRPr sz="1400" b="1">
                <a:latin typeface=" Arial"/>
              </a:defRPr>
            </a:lvl1pPr>
          </a:lstStyle>
          <a:p>
            <a:pPr lvl="0"/>
            <a:r>
              <a:rPr lang="en-US" sz="1600" dirty="0">
                <a:latin typeface=" Arial"/>
              </a:rPr>
              <a:t>Click to add date</a:t>
            </a:r>
            <a:endParaRPr lang="en-US" dirty="0"/>
          </a:p>
        </p:txBody>
      </p:sp>
    </p:spTree>
    <p:extLst>
      <p:ext uri="{BB962C8B-B14F-4D97-AF65-F5344CB8AC3E}">
        <p14:creationId xmlns:p14="http://schemas.microsoft.com/office/powerpoint/2010/main" val="322394147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221F20"/>
        </a:solidFill>
        <a:effectLst/>
      </p:bgPr>
    </p:bg>
    <p:spTree>
      <p:nvGrpSpPr>
        <p:cNvPr id="1" name=""/>
        <p:cNvGrpSpPr/>
        <p:nvPr/>
      </p:nvGrpSpPr>
      <p:grpSpPr>
        <a:xfrm>
          <a:off x="0" y="0"/>
          <a:ext cx="0" cy="0"/>
          <a:chOff x="0" y="0"/>
          <a:chExt cx="0" cy="0"/>
        </a:xfrm>
      </p:grpSpPr>
      <p:pic>
        <p:nvPicPr>
          <p:cNvPr id="13" name="U.S. Army" descr="U.S. Army">
            <a:extLst>
              <a:ext uri="{FF2B5EF4-FFF2-40B4-BE49-F238E27FC236}">
                <a16:creationId xmlns:a16="http://schemas.microsoft.com/office/drawing/2014/main" id="{FDD089FB-02CF-8FAE-2635-F673EE50F0F8}"/>
              </a:ext>
            </a:extLst>
          </p:cNvPr>
          <p:cNvPicPr>
            <a:picLocks noChangeAspect="1"/>
          </p:cNvPicPr>
          <p:nvPr userDrawn="1"/>
        </p:nvPicPr>
        <p:blipFill>
          <a:blip r:embed="rId2"/>
          <a:stretch>
            <a:fillRect/>
          </a:stretch>
        </p:blipFill>
        <p:spPr bwMode="black">
          <a:xfrm>
            <a:off x="109855" y="112631"/>
            <a:ext cx="3246120" cy="1225808"/>
          </a:xfrm>
          <a:prstGeom prst="rect">
            <a:avLst/>
          </a:prstGeom>
        </p:spPr>
      </p:pic>
      <p:grpSp>
        <p:nvGrpSpPr>
          <p:cNvPr id="6" name="Group">
            <a:extLst>
              <a:ext uri="{FF2B5EF4-FFF2-40B4-BE49-F238E27FC236}">
                <a16:creationId xmlns:a16="http://schemas.microsoft.com/office/drawing/2014/main" id="{6F4FA687-F60B-BC3A-D7A8-6F4523AF630C}"/>
              </a:ext>
              <a:ext uri="{C183D7F6-B498-43B3-948B-1728B52AA6E4}">
                <adec:decorative xmlns:adec="http://schemas.microsoft.com/office/drawing/2017/decorative" val="1"/>
              </a:ext>
            </a:extLst>
          </p:cNvPr>
          <p:cNvGrpSpPr/>
          <p:nvPr userDrawn="1"/>
        </p:nvGrpSpPr>
        <p:grpSpPr>
          <a:xfrm>
            <a:off x="411163" y="2194560"/>
            <a:ext cx="6446837" cy="2377440"/>
            <a:chOff x="411163" y="2240280"/>
            <a:chExt cx="6446837"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3" y="2240280"/>
              <a:ext cx="6446837"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411163" y="3931920"/>
              <a:ext cx="6446837"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4435475" y="3931920"/>
              <a:ext cx="0" cy="68580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2" name="Title 1"/>
          <p:cNvSpPr>
            <a:spLocks noGrp="1"/>
          </p:cNvSpPr>
          <p:nvPr>
            <p:ph type="ctrTitle" hasCustomPrompt="1"/>
          </p:nvPr>
        </p:nvSpPr>
        <p:spPr>
          <a:xfrm>
            <a:off x="685800" y="2423160"/>
            <a:ext cx="5899150" cy="1325880"/>
          </a:xfrm>
        </p:spPr>
        <p:txBody>
          <a:bodyPr anchor="t" anchorCtr="0"/>
          <a:lstStyle>
            <a:lvl1pPr algn="l">
              <a:lnSpc>
                <a:spcPct val="80000"/>
              </a:lnSpc>
              <a:defRPr sz="3600"/>
            </a:lvl1pPr>
          </a:lstStyle>
          <a:p>
            <a:r>
              <a:rPr lang="en-US" dirty="0"/>
              <a:t>[Presentation title]</a:t>
            </a:r>
          </a:p>
        </p:txBody>
      </p:sp>
      <p:sp>
        <p:nvSpPr>
          <p:cNvPr id="3" name="Subtitle 2"/>
          <p:cNvSpPr>
            <a:spLocks noGrp="1"/>
          </p:cNvSpPr>
          <p:nvPr>
            <p:ph type="subTitle" idx="1" hasCustomPrompt="1"/>
          </p:nvPr>
        </p:nvSpPr>
        <p:spPr>
          <a:xfrm>
            <a:off x="6858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11" name="Text Placeholder 3">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4708525"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spTree>
    <p:extLst>
      <p:ext uri="{BB962C8B-B14F-4D97-AF65-F5344CB8AC3E}">
        <p14:creationId xmlns:p14="http://schemas.microsoft.com/office/powerpoint/2010/main" val="132767963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Ref idx="1001">
        <a:schemeClr val="bg1"/>
      </p:bgRef>
    </p:bg>
    <p:spTree>
      <p:nvGrpSpPr>
        <p:cNvPr id="1" name=""/>
        <p:cNvGrpSpPr/>
        <p:nvPr/>
      </p:nvGrpSpPr>
      <p:grpSpPr>
        <a:xfrm>
          <a:off x="0" y="0"/>
          <a:ext cx="0" cy="0"/>
          <a:chOff x="0" y="0"/>
          <a:chExt cx="0" cy="0"/>
        </a:xfrm>
      </p:grpSpPr>
      <p:pic>
        <p:nvPicPr>
          <p:cNvPr id="5" name="U.S. Army" descr="U.S. Army">
            <a:extLst>
              <a:ext uri="{FF2B5EF4-FFF2-40B4-BE49-F238E27FC236}">
                <a16:creationId xmlns:a16="http://schemas.microsoft.com/office/drawing/2014/main" id="{41124F8A-8778-6EC1-1E85-268777D527F4}"/>
              </a:ext>
            </a:extLst>
          </p:cNvPr>
          <p:cNvPicPr>
            <a:picLocks noChangeAspect="1"/>
          </p:cNvPicPr>
          <p:nvPr userDrawn="1"/>
        </p:nvPicPr>
        <p:blipFill>
          <a:blip r:embed="rId2"/>
          <a:stretch>
            <a:fillRect/>
          </a:stretch>
        </p:blipFill>
        <p:spPr bwMode="black">
          <a:xfrm>
            <a:off x="109855" y="112631"/>
            <a:ext cx="3246120" cy="1225808"/>
          </a:xfrm>
          <a:prstGeom prst="rect">
            <a:avLst/>
          </a:prstGeom>
          <a:noFill/>
        </p:spPr>
      </p:pic>
      <p:grpSp>
        <p:nvGrpSpPr>
          <p:cNvPr id="6" name="Group">
            <a:extLst>
              <a:ext uri="{FF2B5EF4-FFF2-40B4-BE49-F238E27FC236}">
                <a16:creationId xmlns:a16="http://schemas.microsoft.com/office/drawing/2014/main" id="{6F4FA687-F60B-BC3A-D7A8-6F4523AF630C}"/>
              </a:ext>
              <a:ext uri="{C183D7F6-B498-43B3-948B-1728B52AA6E4}">
                <adec:decorative xmlns:adec="http://schemas.microsoft.com/office/drawing/2017/decorative" val="1"/>
              </a:ext>
            </a:extLst>
          </p:cNvPr>
          <p:cNvGrpSpPr/>
          <p:nvPr userDrawn="1"/>
        </p:nvGrpSpPr>
        <p:grpSpPr>
          <a:xfrm>
            <a:off x="411163" y="2194560"/>
            <a:ext cx="6446837" cy="2377440"/>
            <a:chOff x="411163" y="2240280"/>
            <a:chExt cx="6446837"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3" y="2240280"/>
              <a:ext cx="6446837" cy="2377440"/>
            </a:xfrm>
            <a:prstGeom prst="rect">
              <a:avLst/>
            </a:prstGeom>
            <a:noFill/>
            <a:ln w="19050" cap="flat">
              <a:solidFill>
                <a:srgbClr val="221F20"/>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411163" y="3931920"/>
              <a:ext cx="6446837" cy="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4435475" y="3931920"/>
              <a:ext cx="0" cy="68580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grpSp>
      <p:sp>
        <p:nvSpPr>
          <p:cNvPr id="2" name="Title 1"/>
          <p:cNvSpPr>
            <a:spLocks noGrp="1"/>
          </p:cNvSpPr>
          <p:nvPr>
            <p:ph type="ctrTitle" hasCustomPrompt="1"/>
          </p:nvPr>
        </p:nvSpPr>
        <p:spPr>
          <a:xfrm>
            <a:off x="685800" y="2423160"/>
            <a:ext cx="5899150" cy="1325880"/>
          </a:xfrm>
        </p:spPr>
        <p:txBody>
          <a:bodyPr anchor="t" anchorCtr="0"/>
          <a:lstStyle>
            <a:lvl1pPr algn="l">
              <a:lnSpc>
                <a:spcPct val="80000"/>
              </a:lnSpc>
              <a:defRPr sz="3600"/>
            </a:lvl1pPr>
          </a:lstStyle>
          <a:p>
            <a:r>
              <a:rPr lang="en-US" dirty="0"/>
              <a:t>[Presentation title]</a:t>
            </a:r>
          </a:p>
        </p:txBody>
      </p:sp>
      <p:sp>
        <p:nvSpPr>
          <p:cNvPr id="3" name="Subtitle 2"/>
          <p:cNvSpPr>
            <a:spLocks noGrp="1"/>
          </p:cNvSpPr>
          <p:nvPr>
            <p:ph type="subTitle" idx="1" hasCustomPrompt="1"/>
          </p:nvPr>
        </p:nvSpPr>
        <p:spPr>
          <a:xfrm>
            <a:off x="6858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11" name="Text Placeholder 3">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4708525"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spTree>
    <p:extLst>
      <p:ext uri="{BB962C8B-B14F-4D97-AF65-F5344CB8AC3E}">
        <p14:creationId xmlns:p14="http://schemas.microsoft.com/office/powerpoint/2010/main" val="6434834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U.S. Army" descr="U.S. Army">
            <a:extLst>
              <a:ext uri="{FF2B5EF4-FFF2-40B4-BE49-F238E27FC236}">
                <a16:creationId xmlns:a16="http://schemas.microsoft.com/office/drawing/2014/main" id="{FDD089FB-02CF-8FAE-2635-F673EE50F0F8}"/>
              </a:ext>
            </a:extLst>
          </p:cNvPr>
          <p:cNvPicPr>
            <a:picLocks noChangeAspect="1"/>
          </p:cNvPicPr>
          <p:nvPr userDrawn="1"/>
        </p:nvPicPr>
        <p:blipFill>
          <a:blip r:embed="rId3"/>
          <a:stretch>
            <a:fillRect/>
          </a:stretch>
        </p:blipFill>
        <p:spPr bwMode="black">
          <a:xfrm>
            <a:off x="109855" y="112631"/>
            <a:ext cx="3246120" cy="1225808"/>
          </a:xfrm>
          <a:prstGeom prst="rect">
            <a:avLst/>
          </a:prstGeom>
        </p:spPr>
      </p:pic>
      <p:grpSp>
        <p:nvGrpSpPr>
          <p:cNvPr id="6" name="Group">
            <a:extLst>
              <a:ext uri="{FF2B5EF4-FFF2-40B4-BE49-F238E27FC236}">
                <a16:creationId xmlns:a16="http://schemas.microsoft.com/office/drawing/2014/main" id="{6F4FA687-F60B-BC3A-D7A8-6F4523AF630C}"/>
              </a:ext>
              <a:ext uri="{C183D7F6-B498-43B3-948B-1728B52AA6E4}">
                <adec:decorative xmlns:adec="http://schemas.microsoft.com/office/drawing/2017/decorative" val="1"/>
              </a:ext>
            </a:extLst>
          </p:cNvPr>
          <p:cNvGrpSpPr/>
          <p:nvPr userDrawn="1"/>
        </p:nvGrpSpPr>
        <p:grpSpPr>
          <a:xfrm>
            <a:off x="411163" y="2194560"/>
            <a:ext cx="6446837" cy="2377440"/>
            <a:chOff x="411163" y="2240280"/>
            <a:chExt cx="6446837"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3" y="2240280"/>
              <a:ext cx="6446837"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411163" y="3931920"/>
              <a:ext cx="6446837"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4435475" y="3931920"/>
              <a:ext cx="0" cy="68580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2" name="Title 1"/>
          <p:cNvSpPr>
            <a:spLocks noGrp="1"/>
          </p:cNvSpPr>
          <p:nvPr>
            <p:ph type="ctrTitle" hasCustomPrompt="1"/>
          </p:nvPr>
        </p:nvSpPr>
        <p:spPr>
          <a:xfrm>
            <a:off x="685800" y="2423160"/>
            <a:ext cx="5899150" cy="1325880"/>
          </a:xfrm>
        </p:spPr>
        <p:txBody>
          <a:bodyPr anchor="t" anchorCtr="0"/>
          <a:lstStyle>
            <a:lvl1pPr algn="l">
              <a:lnSpc>
                <a:spcPct val="80000"/>
              </a:lnSpc>
              <a:defRPr sz="3600"/>
            </a:lvl1pPr>
          </a:lstStyle>
          <a:p>
            <a:r>
              <a:rPr lang="en-US" dirty="0"/>
              <a:t>[Presentation title]</a:t>
            </a:r>
          </a:p>
        </p:txBody>
      </p:sp>
      <p:sp>
        <p:nvSpPr>
          <p:cNvPr id="3" name="Subtitle 2"/>
          <p:cNvSpPr>
            <a:spLocks noGrp="1"/>
          </p:cNvSpPr>
          <p:nvPr>
            <p:ph type="subTitle" idx="1" hasCustomPrompt="1"/>
          </p:nvPr>
        </p:nvSpPr>
        <p:spPr>
          <a:xfrm>
            <a:off x="6858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11" name="Text Placeholder 3">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4708525"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spTree>
    <p:extLst>
      <p:ext uri="{BB962C8B-B14F-4D97-AF65-F5344CB8AC3E}">
        <p14:creationId xmlns:p14="http://schemas.microsoft.com/office/powerpoint/2010/main" val="306468021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 Insignia">
    <p:bg>
      <p:bgPr>
        <a:solidFill>
          <a:srgbClr val="221F20"/>
        </a:solidFill>
        <a:effectLst/>
      </p:bgPr>
    </p:bg>
    <p:spTree>
      <p:nvGrpSpPr>
        <p:cNvPr id="1" name=""/>
        <p:cNvGrpSpPr/>
        <p:nvPr/>
      </p:nvGrpSpPr>
      <p:grpSpPr>
        <a:xfrm>
          <a:off x="0" y="0"/>
          <a:ext cx="0" cy="0"/>
          <a:chOff x="0" y="0"/>
          <a:chExt cx="0" cy="0"/>
        </a:xfrm>
      </p:grpSpPr>
      <p:pic>
        <p:nvPicPr>
          <p:cNvPr id="6" name="U.S. Army" descr="U.S. Army">
            <a:extLst>
              <a:ext uri="{FF2B5EF4-FFF2-40B4-BE49-F238E27FC236}">
                <a16:creationId xmlns:a16="http://schemas.microsoft.com/office/drawing/2014/main" id="{E5D56B62-90C9-FA99-972E-FA36EAB7F3CB}"/>
              </a:ext>
            </a:extLst>
          </p:cNvPr>
          <p:cNvPicPr>
            <a:picLocks noChangeAspect="1"/>
          </p:cNvPicPr>
          <p:nvPr userDrawn="1"/>
        </p:nvPicPr>
        <p:blipFill>
          <a:blip r:embed="rId2"/>
          <a:stretch>
            <a:fillRect/>
          </a:stretch>
        </p:blipFill>
        <p:spPr bwMode="black">
          <a:xfrm>
            <a:off x="109855" y="112631"/>
            <a:ext cx="3246120" cy="1225808"/>
          </a:xfrm>
          <a:prstGeom prst="rect">
            <a:avLst/>
          </a:prstGeom>
        </p:spPr>
      </p:pic>
      <p:grpSp>
        <p:nvGrpSpPr>
          <p:cNvPr id="8" name="Group">
            <a:extLst>
              <a:ext uri="{FF2B5EF4-FFF2-40B4-BE49-F238E27FC236}">
                <a16:creationId xmlns:a16="http://schemas.microsoft.com/office/drawing/2014/main" id="{248CF167-46CA-861B-7AEA-C03F068E88B6}"/>
              </a:ext>
            </a:extLst>
          </p:cNvPr>
          <p:cNvGrpSpPr/>
          <p:nvPr userDrawn="1"/>
        </p:nvGrpSpPr>
        <p:grpSpPr>
          <a:xfrm>
            <a:off x="411164" y="2194560"/>
            <a:ext cx="8321674" cy="2377440"/>
            <a:chOff x="411164" y="2240280"/>
            <a:chExt cx="8321674"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4" y="2240280"/>
              <a:ext cx="8321674"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dirty="0"/>
            </a:p>
          </p:txBody>
        </p:sp>
        <p:cxnSp>
          <p:nvCxnSpPr>
            <p:cNvPr id="4" name="Line">
              <a:extLst>
                <a:ext uri="{FF2B5EF4-FFF2-40B4-BE49-F238E27FC236}">
                  <a16:creationId xmlns:a16="http://schemas.microsoft.com/office/drawing/2014/main" id="{6ECA938D-C227-2322-BF48-D8635720DEBE}"/>
                </a:ext>
                <a:ext uri="{C183D7F6-B498-43B3-948B-1728B52AA6E4}">
                  <adec:decorative xmlns:adec="http://schemas.microsoft.com/office/drawing/2017/decorative" val="1"/>
                </a:ext>
              </a:extLst>
            </p:cNvPr>
            <p:cNvCxnSpPr>
              <a:cxnSpLocks/>
            </p:cNvCxnSpPr>
            <p:nvPr userDrawn="1"/>
          </p:nvCxnSpPr>
          <p:spPr>
            <a:xfrm>
              <a:off x="2286000" y="2240280"/>
              <a:ext cx="0" cy="237744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2286000" y="3931920"/>
              <a:ext cx="6446837"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6310312" y="3931920"/>
              <a:ext cx="0" cy="68580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9" name="Picture Placeholder 1">
            <a:extLst>
              <a:ext uri="{FF2B5EF4-FFF2-40B4-BE49-F238E27FC236}">
                <a16:creationId xmlns:a16="http://schemas.microsoft.com/office/drawing/2014/main" id="{4A9F1900-D50A-3E37-603B-96A15A7F5800}"/>
              </a:ext>
            </a:extLst>
          </p:cNvPr>
          <p:cNvSpPr>
            <a:spLocks noGrp="1"/>
          </p:cNvSpPr>
          <p:nvPr>
            <p:ph type="pic" sz="quarter" idx="11" hasCustomPrompt="1"/>
          </p:nvPr>
        </p:nvSpPr>
        <p:spPr>
          <a:xfrm>
            <a:off x="594202" y="2377440"/>
            <a:ext cx="1508760" cy="1508760"/>
          </a:xfrm>
          <a:noFill/>
        </p:spPr>
        <p:txBody>
          <a:bodyPr anchor="ctr" anchorCtr="0"/>
          <a:lstStyle>
            <a:lvl1pPr marL="0" indent="0" algn="ctr">
              <a:buFontTx/>
              <a:buNone/>
              <a:defRPr sz="1000"/>
            </a:lvl1pPr>
          </a:lstStyle>
          <a:p>
            <a:r>
              <a:rPr lang="en-US" dirty="0"/>
              <a:t>[Insignia]</a:t>
            </a:r>
          </a:p>
        </p:txBody>
      </p:sp>
      <p:sp>
        <p:nvSpPr>
          <p:cNvPr id="14" name="Text Placeholder 2">
            <a:extLst>
              <a:ext uri="{FF2B5EF4-FFF2-40B4-BE49-F238E27FC236}">
                <a16:creationId xmlns:a16="http://schemas.microsoft.com/office/drawing/2014/main" id="{AE49E8EB-2B77-E1E5-5A19-2D65C74AEED9}"/>
              </a:ext>
            </a:extLst>
          </p:cNvPr>
          <p:cNvSpPr>
            <a:spLocks noGrp="1"/>
          </p:cNvSpPr>
          <p:nvPr>
            <p:ph type="body" sz="quarter" idx="12" hasCustomPrompt="1"/>
          </p:nvPr>
        </p:nvSpPr>
        <p:spPr>
          <a:xfrm>
            <a:off x="594202" y="4005072"/>
            <a:ext cx="1508760" cy="457200"/>
          </a:xfrm>
        </p:spPr>
        <p:txBody>
          <a:bodyPr anchor="ctr" anchorCtr="0"/>
          <a:lstStyle>
            <a:lvl1pPr marL="0" indent="0" algn="ctr">
              <a:spcBef>
                <a:spcPts val="0"/>
              </a:spcBef>
              <a:buFontTx/>
              <a:buNone/>
              <a:defRPr sz="1000" b="1" cap="all" baseline="0"/>
            </a:lvl1pPr>
            <a:lvl2pPr marL="0" indent="0" algn="ctr">
              <a:spcBef>
                <a:spcPts val="0"/>
              </a:spcBef>
              <a:buFontTx/>
              <a:buNone/>
              <a:defRPr sz="1000" b="1" cap="all" baseline="0"/>
            </a:lvl2pPr>
            <a:lvl3pPr marL="0" indent="0" algn="ctr">
              <a:spcBef>
                <a:spcPts val="0"/>
              </a:spcBef>
              <a:buFontTx/>
              <a:buNone/>
              <a:defRPr sz="1000" b="1" cap="all" baseline="0"/>
            </a:lvl3pPr>
            <a:lvl4pPr marL="0" indent="0" algn="ctr">
              <a:spcBef>
                <a:spcPts val="0"/>
              </a:spcBef>
              <a:buFontTx/>
              <a:buNone/>
              <a:defRPr sz="1000" b="1" cap="all" baseline="0"/>
            </a:lvl4pPr>
            <a:lvl5pPr marL="0" indent="0" algn="ctr">
              <a:spcBef>
                <a:spcPts val="0"/>
              </a:spcBef>
              <a:buFontTx/>
              <a:buNone/>
              <a:defRPr sz="1000" b="1" cap="all" baseline="0"/>
            </a:lvl5pPr>
            <a:lvl6pPr marL="0" indent="0" algn="ctr">
              <a:spcBef>
                <a:spcPts val="0"/>
              </a:spcBef>
              <a:buFontTx/>
              <a:buNone/>
              <a:defRPr sz="1000" b="1" cap="all" baseline="0"/>
            </a:lvl6pPr>
            <a:lvl7pPr marL="0" indent="0" algn="ctr">
              <a:spcBef>
                <a:spcPts val="0"/>
              </a:spcBef>
              <a:buFontTx/>
              <a:buNone/>
              <a:defRPr sz="1000" b="1" cap="all" baseline="0"/>
            </a:lvl7pPr>
            <a:lvl8pPr marL="0" indent="0" algn="ctr">
              <a:spcBef>
                <a:spcPts val="0"/>
              </a:spcBef>
              <a:buFontTx/>
              <a:buNone/>
              <a:defRPr sz="1000" b="1" cap="all" baseline="0"/>
            </a:lvl8pPr>
            <a:lvl9pPr marL="0" indent="0" algn="ctr">
              <a:spcBef>
                <a:spcPts val="0"/>
              </a:spcBef>
              <a:buFontTx/>
              <a:buNone/>
              <a:defRPr sz="1000" b="1" cap="all" baseline="0"/>
            </a:lvl9pPr>
          </a:lstStyle>
          <a:p>
            <a:pPr lvl="0"/>
            <a:r>
              <a:rPr lang="en-US" dirty="0"/>
              <a:t>[DIVISION/UNIT NAME]</a:t>
            </a:r>
          </a:p>
        </p:txBody>
      </p:sp>
      <p:sp>
        <p:nvSpPr>
          <p:cNvPr id="2" name="Title 3"/>
          <p:cNvSpPr>
            <a:spLocks noGrp="1"/>
          </p:cNvSpPr>
          <p:nvPr>
            <p:ph type="ctrTitle" hasCustomPrompt="1"/>
          </p:nvPr>
        </p:nvSpPr>
        <p:spPr>
          <a:xfrm>
            <a:off x="2565400" y="2423160"/>
            <a:ext cx="5899150" cy="1325880"/>
          </a:xfrm>
        </p:spPr>
        <p:txBody>
          <a:bodyPr anchor="t" anchorCtr="0"/>
          <a:lstStyle>
            <a:lvl1pPr algn="l">
              <a:lnSpc>
                <a:spcPct val="80000"/>
              </a:lnSpc>
              <a:defRPr sz="3600"/>
            </a:lvl1pPr>
          </a:lstStyle>
          <a:p>
            <a:r>
              <a:rPr lang="en-US" dirty="0"/>
              <a:t>[Presentation title]</a:t>
            </a:r>
          </a:p>
        </p:txBody>
      </p:sp>
      <p:sp>
        <p:nvSpPr>
          <p:cNvPr id="3" name="Subtitle 4"/>
          <p:cNvSpPr>
            <a:spLocks noGrp="1"/>
          </p:cNvSpPr>
          <p:nvPr>
            <p:ph type="subTitle" idx="1" hasCustomPrompt="1"/>
          </p:nvPr>
        </p:nvSpPr>
        <p:spPr>
          <a:xfrm>
            <a:off x="25654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11" name="Text Placeholder 5">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6583362"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spTree>
    <p:extLst>
      <p:ext uri="{BB962C8B-B14F-4D97-AF65-F5344CB8AC3E}">
        <p14:creationId xmlns:p14="http://schemas.microsoft.com/office/powerpoint/2010/main" val="35366415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Insignia - White">
    <p:bg>
      <p:bgRef idx="1001">
        <a:schemeClr val="bg1"/>
      </p:bgRef>
    </p:bg>
    <p:spTree>
      <p:nvGrpSpPr>
        <p:cNvPr id="1" name=""/>
        <p:cNvGrpSpPr/>
        <p:nvPr/>
      </p:nvGrpSpPr>
      <p:grpSpPr>
        <a:xfrm>
          <a:off x="0" y="0"/>
          <a:ext cx="0" cy="0"/>
          <a:chOff x="0" y="0"/>
          <a:chExt cx="0" cy="0"/>
        </a:xfrm>
      </p:grpSpPr>
      <p:pic>
        <p:nvPicPr>
          <p:cNvPr id="5" name="U.S. Army" descr="U.S. Army">
            <a:extLst>
              <a:ext uri="{FF2B5EF4-FFF2-40B4-BE49-F238E27FC236}">
                <a16:creationId xmlns:a16="http://schemas.microsoft.com/office/drawing/2014/main" id="{F8157770-18CE-21A2-A4BB-8319D0B22D52}"/>
              </a:ext>
            </a:extLst>
          </p:cNvPr>
          <p:cNvPicPr>
            <a:picLocks noChangeAspect="1"/>
          </p:cNvPicPr>
          <p:nvPr userDrawn="1"/>
        </p:nvPicPr>
        <p:blipFill>
          <a:blip r:embed="rId2"/>
          <a:stretch>
            <a:fillRect/>
          </a:stretch>
        </p:blipFill>
        <p:spPr bwMode="black">
          <a:xfrm>
            <a:off x="109855" y="112631"/>
            <a:ext cx="3246120" cy="1225808"/>
          </a:xfrm>
          <a:prstGeom prst="rect">
            <a:avLst/>
          </a:prstGeom>
          <a:noFill/>
        </p:spPr>
      </p:pic>
      <p:grpSp>
        <p:nvGrpSpPr>
          <p:cNvPr id="8" name="Group">
            <a:extLst>
              <a:ext uri="{FF2B5EF4-FFF2-40B4-BE49-F238E27FC236}">
                <a16:creationId xmlns:a16="http://schemas.microsoft.com/office/drawing/2014/main" id="{248CF167-46CA-861B-7AEA-C03F068E88B6}"/>
              </a:ext>
            </a:extLst>
          </p:cNvPr>
          <p:cNvGrpSpPr/>
          <p:nvPr userDrawn="1"/>
        </p:nvGrpSpPr>
        <p:grpSpPr>
          <a:xfrm>
            <a:off x="411164" y="2194560"/>
            <a:ext cx="8321674" cy="2377440"/>
            <a:chOff x="411164" y="2240280"/>
            <a:chExt cx="8321674"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4" y="2240280"/>
              <a:ext cx="8321674" cy="2377440"/>
            </a:xfrm>
            <a:prstGeom prst="rect">
              <a:avLst/>
            </a:prstGeom>
            <a:noFill/>
            <a:ln w="19050" cap="flat">
              <a:solidFill>
                <a:srgbClr val="221F20"/>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dirty="0"/>
            </a:p>
          </p:txBody>
        </p:sp>
        <p:cxnSp>
          <p:nvCxnSpPr>
            <p:cNvPr id="4" name="Line">
              <a:extLst>
                <a:ext uri="{FF2B5EF4-FFF2-40B4-BE49-F238E27FC236}">
                  <a16:creationId xmlns:a16="http://schemas.microsoft.com/office/drawing/2014/main" id="{6ECA938D-C227-2322-BF48-D8635720DEBE}"/>
                </a:ext>
                <a:ext uri="{C183D7F6-B498-43B3-948B-1728B52AA6E4}">
                  <adec:decorative xmlns:adec="http://schemas.microsoft.com/office/drawing/2017/decorative" val="1"/>
                </a:ext>
              </a:extLst>
            </p:cNvPr>
            <p:cNvCxnSpPr>
              <a:cxnSpLocks/>
            </p:cNvCxnSpPr>
            <p:nvPr userDrawn="1"/>
          </p:nvCxnSpPr>
          <p:spPr>
            <a:xfrm>
              <a:off x="2286000" y="2240280"/>
              <a:ext cx="0" cy="237744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2286000" y="3931920"/>
              <a:ext cx="6446837" cy="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6310312" y="3931920"/>
              <a:ext cx="0" cy="68580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grpSp>
      <p:sp>
        <p:nvSpPr>
          <p:cNvPr id="7" name="Picture Placeholder 1">
            <a:extLst>
              <a:ext uri="{FF2B5EF4-FFF2-40B4-BE49-F238E27FC236}">
                <a16:creationId xmlns:a16="http://schemas.microsoft.com/office/drawing/2014/main" id="{AE35AAB2-FA15-2F55-A163-9EC121733B03}"/>
              </a:ext>
            </a:extLst>
          </p:cNvPr>
          <p:cNvSpPr>
            <a:spLocks noGrp="1"/>
          </p:cNvSpPr>
          <p:nvPr>
            <p:ph type="pic" sz="quarter" idx="11" hasCustomPrompt="1"/>
          </p:nvPr>
        </p:nvSpPr>
        <p:spPr>
          <a:xfrm>
            <a:off x="594202" y="2377440"/>
            <a:ext cx="1508760" cy="1508760"/>
          </a:xfrm>
          <a:noFill/>
        </p:spPr>
        <p:txBody>
          <a:bodyPr anchor="ctr" anchorCtr="0"/>
          <a:lstStyle>
            <a:lvl1pPr marL="0" indent="0" algn="ctr">
              <a:buFontTx/>
              <a:buNone/>
              <a:defRPr sz="1000"/>
            </a:lvl1pPr>
          </a:lstStyle>
          <a:p>
            <a:r>
              <a:rPr lang="en-US" dirty="0"/>
              <a:t>[Insignia]</a:t>
            </a:r>
          </a:p>
        </p:txBody>
      </p:sp>
      <p:sp>
        <p:nvSpPr>
          <p:cNvPr id="9" name="Text Placeholder 2">
            <a:extLst>
              <a:ext uri="{FF2B5EF4-FFF2-40B4-BE49-F238E27FC236}">
                <a16:creationId xmlns:a16="http://schemas.microsoft.com/office/drawing/2014/main" id="{9074A305-D2F3-922C-9677-49EB48AA1C08}"/>
              </a:ext>
            </a:extLst>
          </p:cNvPr>
          <p:cNvSpPr>
            <a:spLocks noGrp="1"/>
          </p:cNvSpPr>
          <p:nvPr>
            <p:ph type="body" sz="quarter" idx="12" hasCustomPrompt="1"/>
          </p:nvPr>
        </p:nvSpPr>
        <p:spPr>
          <a:xfrm>
            <a:off x="594202" y="4005072"/>
            <a:ext cx="1508760" cy="457200"/>
          </a:xfrm>
        </p:spPr>
        <p:txBody>
          <a:bodyPr anchor="ctr" anchorCtr="0"/>
          <a:lstStyle>
            <a:lvl1pPr marL="0" indent="0" algn="ctr">
              <a:spcBef>
                <a:spcPts val="0"/>
              </a:spcBef>
              <a:buFontTx/>
              <a:buNone/>
              <a:defRPr sz="1000" b="1" cap="all" baseline="0"/>
            </a:lvl1pPr>
            <a:lvl2pPr marL="0" indent="0" algn="ctr">
              <a:spcBef>
                <a:spcPts val="0"/>
              </a:spcBef>
              <a:buFontTx/>
              <a:buNone/>
              <a:defRPr sz="1000" b="1" cap="all" baseline="0"/>
            </a:lvl2pPr>
            <a:lvl3pPr marL="0" indent="0" algn="ctr">
              <a:spcBef>
                <a:spcPts val="0"/>
              </a:spcBef>
              <a:buFontTx/>
              <a:buNone/>
              <a:defRPr sz="1000" b="1" cap="all" baseline="0"/>
            </a:lvl3pPr>
            <a:lvl4pPr marL="0" indent="0" algn="ctr">
              <a:spcBef>
                <a:spcPts val="0"/>
              </a:spcBef>
              <a:buFontTx/>
              <a:buNone/>
              <a:defRPr sz="1000" b="1" cap="all" baseline="0"/>
            </a:lvl4pPr>
            <a:lvl5pPr marL="0" indent="0" algn="ctr">
              <a:spcBef>
                <a:spcPts val="0"/>
              </a:spcBef>
              <a:buFontTx/>
              <a:buNone/>
              <a:defRPr sz="1000" b="1" cap="all" baseline="0"/>
            </a:lvl5pPr>
            <a:lvl6pPr marL="0" indent="0" algn="ctr">
              <a:spcBef>
                <a:spcPts val="0"/>
              </a:spcBef>
              <a:buFontTx/>
              <a:buNone/>
              <a:defRPr sz="1000" b="1" cap="all" baseline="0"/>
            </a:lvl6pPr>
            <a:lvl7pPr marL="0" indent="0" algn="ctr">
              <a:spcBef>
                <a:spcPts val="0"/>
              </a:spcBef>
              <a:buFontTx/>
              <a:buNone/>
              <a:defRPr sz="1000" b="1" cap="all" baseline="0"/>
            </a:lvl7pPr>
            <a:lvl8pPr marL="0" indent="0" algn="ctr">
              <a:spcBef>
                <a:spcPts val="0"/>
              </a:spcBef>
              <a:buFontTx/>
              <a:buNone/>
              <a:defRPr sz="1000" b="1" cap="all" baseline="0"/>
            </a:lvl8pPr>
            <a:lvl9pPr marL="0" indent="0" algn="ctr">
              <a:spcBef>
                <a:spcPts val="0"/>
              </a:spcBef>
              <a:buFontTx/>
              <a:buNone/>
              <a:defRPr sz="1000" b="1" cap="all" baseline="0"/>
            </a:lvl9pPr>
          </a:lstStyle>
          <a:p>
            <a:pPr lvl="0"/>
            <a:r>
              <a:rPr lang="en-US" dirty="0"/>
              <a:t>[DIVISION/UNIT NAME]</a:t>
            </a:r>
          </a:p>
        </p:txBody>
      </p:sp>
      <p:sp>
        <p:nvSpPr>
          <p:cNvPr id="2" name="Title 3"/>
          <p:cNvSpPr>
            <a:spLocks noGrp="1"/>
          </p:cNvSpPr>
          <p:nvPr>
            <p:ph type="ctrTitle" hasCustomPrompt="1"/>
          </p:nvPr>
        </p:nvSpPr>
        <p:spPr>
          <a:xfrm>
            <a:off x="2565400" y="2423160"/>
            <a:ext cx="5899150" cy="1325880"/>
          </a:xfrm>
        </p:spPr>
        <p:txBody>
          <a:bodyPr anchor="t" anchorCtr="0"/>
          <a:lstStyle>
            <a:lvl1pPr algn="l">
              <a:lnSpc>
                <a:spcPct val="80000"/>
              </a:lnSpc>
              <a:defRPr sz="3600"/>
            </a:lvl1pPr>
          </a:lstStyle>
          <a:p>
            <a:r>
              <a:rPr lang="en-US" dirty="0"/>
              <a:t>[Presentation title]</a:t>
            </a:r>
          </a:p>
        </p:txBody>
      </p:sp>
      <p:sp>
        <p:nvSpPr>
          <p:cNvPr id="3" name="Subtitle 4"/>
          <p:cNvSpPr>
            <a:spLocks noGrp="1"/>
          </p:cNvSpPr>
          <p:nvPr>
            <p:ph type="subTitle" idx="1" hasCustomPrompt="1"/>
          </p:nvPr>
        </p:nvSpPr>
        <p:spPr>
          <a:xfrm>
            <a:off x="25654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11" name="Text Placeholder 5">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6583362"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spTree>
    <p:extLst>
      <p:ext uri="{BB962C8B-B14F-4D97-AF65-F5344CB8AC3E}">
        <p14:creationId xmlns:p14="http://schemas.microsoft.com/office/powerpoint/2010/main" val="365286113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 Insignia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U.S. Army" descr="U.S. Army">
            <a:extLst>
              <a:ext uri="{FF2B5EF4-FFF2-40B4-BE49-F238E27FC236}">
                <a16:creationId xmlns:a16="http://schemas.microsoft.com/office/drawing/2014/main" id="{E5D56B62-90C9-FA99-972E-FA36EAB7F3CB}"/>
              </a:ext>
            </a:extLst>
          </p:cNvPr>
          <p:cNvPicPr>
            <a:picLocks noChangeAspect="1"/>
          </p:cNvPicPr>
          <p:nvPr userDrawn="1"/>
        </p:nvPicPr>
        <p:blipFill>
          <a:blip r:embed="rId3"/>
          <a:stretch>
            <a:fillRect/>
          </a:stretch>
        </p:blipFill>
        <p:spPr bwMode="black">
          <a:xfrm>
            <a:off x="109855" y="112631"/>
            <a:ext cx="3246120" cy="1225808"/>
          </a:xfrm>
          <a:prstGeom prst="rect">
            <a:avLst/>
          </a:prstGeom>
        </p:spPr>
      </p:pic>
      <p:grpSp>
        <p:nvGrpSpPr>
          <p:cNvPr id="8" name="Group">
            <a:extLst>
              <a:ext uri="{FF2B5EF4-FFF2-40B4-BE49-F238E27FC236}">
                <a16:creationId xmlns:a16="http://schemas.microsoft.com/office/drawing/2014/main" id="{248CF167-46CA-861B-7AEA-C03F068E88B6}"/>
              </a:ext>
            </a:extLst>
          </p:cNvPr>
          <p:cNvGrpSpPr/>
          <p:nvPr userDrawn="1"/>
        </p:nvGrpSpPr>
        <p:grpSpPr>
          <a:xfrm>
            <a:off x="411164" y="2194560"/>
            <a:ext cx="8321674" cy="2377440"/>
            <a:chOff x="411164" y="2240280"/>
            <a:chExt cx="8321674"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4" y="2240280"/>
              <a:ext cx="8321674"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dirty="0"/>
            </a:p>
          </p:txBody>
        </p:sp>
        <p:cxnSp>
          <p:nvCxnSpPr>
            <p:cNvPr id="4" name="Line">
              <a:extLst>
                <a:ext uri="{FF2B5EF4-FFF2-40B4-BE49-F238E27FC236}">
                  <a16:creationId xmlns:a16="http://schemas.microsoft.com/office/drawing/2014/main" id="{6ECA938D-C227-2322-BF48-D8635720DEBE}"/>
                </a:ext>
                <a:ext uri="{C183D7F6-B498-43B3-948B-1728B52AA6E4}">
                  <adec:decorative xmlns:adec="http://schemas.microsoft.com/office/drawing/2017/decorative" val="1"/>
                </a:ext>
              </a:extLst>
            </p:cNvPr>
            <p:cNvCxnSpPr>
              <a:cxnSpLocks/>
            </p:cNvCxnSpPr>
            <p:nvPr userDrawn="1"/>
          </p:nvCxnSpPr>
          <p:spPr>
            <a:xfrm>
              <a:off x="2286000" y="2240280"/>
              <a:ext cx="0" cy="237744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2286000" y="3931920"/>
              <a:ext cx="6446837"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6310312" y="3931920"/>
              <a:ext cx="0" cy="68580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7" name="Picture Placeholder 1">
            <a:extLst>
              <a:ext uri="{FF2B5EF4-FFF2-40B4-BE49-F238E27FC236}">
                <a16:creationId xmlns:a16="http://schemas.microsoft.com/office/drawing/2014/main" id="{7CC63249-8D22-FE1A-A032-D0C032E1434F}"/>
              </a:ext>
            </a:extLst>
          </p:cNvPr>
          <p:cNvSpPr>
            <a:spLocks noGrp="1"/>
          </p:cNvSpPr>
          <p:nvPr>
            <p:ph type="pic" sz="quarter" idx="11" hasCustomPrompt="1"/>
          </p:nvPr>
        </p:nvSpPr>
        <p:spPr>
          <a:xfrm>
            <a:off x="594202" y="2377440"/>
            <a:ext cx="1508760" cy="1508760"/>
          </a:xfrm>
          <a:noFill/>
        </p:spPr>
        <p:txBody>
          <a:bodyPr anchor="ctr" anchorCtr="0"/>
          <a:lstStyle>
            <a:lvl1pPr marL="0" indent="0" algn="ctr">
              <a:buFontTx/>
              <a:buNone/>
              <a:defRPr sz="1000"/>
            </a:lvl1pPr>
          </a:lstStyle>
          <a:p>
            <a:r>
              <a:rPr lang="en-US" dirty="0"/>
              <a:t>[Insignia]</a:t>
            </a:r>
          </a:p>
        </p:txBody>
      </p:sp>
      <p:sp>
        <p:nvSpPr>
          <p:cNvPr id="9" name="Text Placeholder 2">
            <a:extLst>
              <a:ext uri="{FF2B5EF4-FFF2-40B4-BE49-F238E27FC236}">
                <a16:creationId xmlns:a16="http://schemas.microsoft.com/office/drawing/2014/main" id="{9BD1432C-51BE-3727-CA04-F097BC787B04}"/>
              </a:ext>
            </a:extLst>
          </p:cNvPr>
          <p:cNvSpPr>
            <a:spLocks noGrp="1"/>
          </p:cNvSpPr>
          <p:nvPr>
            <p:ph type="body" sz="quarter" idx="12" hasCustomPrompt="1"/>
          </p:nvPr>
        </p:nvSpPr>
        <p:spPr>
          <a:xfrm>
            <a:off x="594202" y="4005072"/>
            <a:ext cx="1508760" cy="457200"/>
          </a:xfrm>
        </p:spPr>
        <p:txBody>
          <a:bodyPr anchor="ctr" anchorCtr="0"/>
          <a:lstStyle>
            <a:lvl1pPr marL="0" indent="0" algn="ctr">
              <a:spcBef>
                <a:spcPts val="0"/>
              </a:spcBef>
              <a:buFontTx/>
              <a:buNone/>
              <a:defRPr sz="1000" b="1" cap="all" baseline="0"/>
            </a:lvl1pPr>
            <a:lvl2pPr marL="0" indent="0" algn="ctr">
              <a:spcBef>
                <a:spcPts val="0"/>
              </a:spcBef>
              <a:buFontTx/>
              <a:buNone/>
              <a:defRPr sz="1000" b="1" cap="all" baseline="0"/>
            </a:lvl2pPr>
            <a:lvl3pPr marL="0" indent="0" algn="ctr">
              <a:spcBef>
                <a:spcPts val="0"/>
              </a:spcBef>
              <a:buFontTx/>
              <a:buNone/>
              <a:defRPr sz="1000" b="1" cap="all" baseline="0"/>
            </a:lvl3pPr>
            <a:lvl4pPr marL="0" indent="0" algn="ctr">
              <a:spcBef>
                <a:spcPts val="0"/>
              </a:spcBef>
              <a:buFontTx/>
              <a:buNone/>
              <a:defRPr sz="1000" b="1" cap="all" baseline="0"/>
            </a:lvl4pPr>
            <a:lvl5pPr marL="0" indent="0" algn="ctr">
              <a:spcBef>
                <a:spcPts val="0"/>
              </a:spcBef>
              <a:buFontTx/>
              <a:buNone/>
              <a:defRPr sz="1000" b="1" cap="all" baseline="0"/>
            </a:lvl5pPr>
            <a:lvl6pPr marL="0" indent="0" algn="ctr">
              <a:spcBef>
                <a:spcPts val="0"/>
              </a:spcBef>
              <a:buFontTx/>
              <a:buNone/>
              <a:defRPr sz="1000" b="1" cap="all" baseline="0"/>
            </a:lvl6pPr>
            <a:lvl7pPr marL="0" indent="0" algn="ctr">
              <a:spcBef>
                <a:spcPts val="0"/>
              </a:spcBef>
              <a:buFontTx/>
              <a:buNone/>
              <a:defRPr sz="1000" b="1" cap="all" baseline="0"/>
            </a:lvl7pPr>
            <a:lvl8pPr marL="0" indent="0" algn="ctr">
              <a:spcBef>
                <a:spcPts val="0"/>
              </a:spcBef>
              <a:buFontTx/>
              <a:buNone/>
              <a:defRPr sz="1000" b="1" cap="all" baseline="0"/>
            </a:lvl8pPr>
            <a:lvl9pPr marL="0" indent="0" algn="ctr">
              <a:spcBef>
                <a:spcPts val="0"/>
              </a:spcBef>
              <a:buFontTx/>
              <a:buNone/>
              <a:defRPr sz="1000" b="1" cap="all" baseline="0"/>
            </a:lvl9pPr>
          </a:lstStyle>
          <a:p>
            <a:pPr lvl="0"/>
            <a:r>
              <a:rPr lang="en-US" dirty="0"/>
              <a:t>[DIVISION/UNIT NAME]</a:t>
            </a:r>
          </a:p>
        </p:txBody>
      </p:sp>
      <p:sp>
        <p:nvSpPr>
          <p:cNvPr id="2" name="Title 3"/>
          <p:cNvSpPr>
            <a:spLocks noGrp="1"/>
          </p:cNvSpPr>
          <p:nvPr>
            <p:ph type="ctrTitle" hasCustomPrompt="1"/>
          </p:nvPr>
        </p:nvSpPr>
        <p:spPr>
          <a:xfrm>
            <a:off x="2565400" y="2423160"/>
            <a:ext cx="5899150" cy="1325880"/>
          </a:xfrm>
        </p:spPr>
        <p:txBody>
          <a:bodyPr anchor="t" anchorCtr="0"/>
          <a:lstStyle>
            <a:lvl1pPr algn="l">
              <a:lnSpc>
                <a:spcPct val="80000"/>
              </a:lnSpc>
              <a:defRPr sz="3600"/>
            </a:lvl1pPr>
          </a:lstStyle>
          <a:p>
            <a:r>
              <a:rPr lang="en-US" dirty="0"/>
              <a:t>[Presentation title]</a:t>
            </a:r>
          </a:p>
        </p:txBody>
      </p:sp>
      <p:sp>
        <p:nvSpPr>
          <p:cNvPr id="3" name="Subtitle 4"/>
          <p:cNvSpPr>
            <a:spLocks noGrp="1"/>
          </p:cNvSpPr>
          <p:nvPr>
            <p:ph type="subTitle" idx="1" hasCustomPrompt="1"/>
          </p:nvPr>
        </p:nvSpPr>
        <p:spPr>
          <a:xfrm>
            <a:off x="25654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11" name="Text Placeholder 5">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6583362"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spTree>
    <p:extLst>
      <p:ext uri="{BB962C8B-B14F-4D97-AF65-F5344CB8AC3E}">
        <p14:creationId xmlns:p14="http://schemas.microsoft.com/office/powerpoint/2010/main" val="66952934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idx="1"/>
          </p:nvPr>
        </p:nvSpPr>
        <p:spPr>
          <a:xfrm>
            <a:off x="411479" y="1600198"/>
            <a:ext cx="617347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053790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idx="1"/>
          </p:nvPr>
        </p:nvSpPr>
        <p:spPr>
          <a:xfrm>
            <a:off x="411479" y="1600198"/>
            <a:ext cx="6173471" cy="4572000"/>
          </a:xfrm>
        </p:spPr>
        <p:txBody>
          <a:bodyPr/>
          <a:lstStyle>
            <a:lvl1pPr marL="365760" indent="-365760">
              <a:buFont typeface="+mj-lt"/>
              <a:buAutoNum type="arabicPeriod"/>
              <a:defRPr b="1"/>
            </a:lvl1pPr>
            <a:lvl2pPr marL="365760" indent="0">
              <a:spcBef>
                <a:spcPts val="0"/>
              </a:spcBef>
              <a:buFontTx/>
              <a:buNone/>
              <a:defRPr/>
            </a:lvl2pPr>
            <a:lvl3pPr marL="548640">
              <a:defRPr/>
            </a:lvl3pPr>
            <a:lvl4pPr marL="731520">
              <a:defRPr/>
            </a:lvl4pPr>
            <a:lvl5pPr marL="914400">
              <a:defRPr/>
            </a:lvl5pPr>
            <a:lvl6pPr marL="1097280">
              <a:defRPr/>
            </a:lvl6pPr>
            <a:lvl7pPr marL="1280160">
              <a:defRPr/>
            </a:lvl7pPr>
            <a:lvl8pPr marL="1463040">
              <a:defRPr/>
            </a:lvl8pPr>
            <a:lvl9pPr marL="16459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3125085"/>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3" name="Content Placeholder 2"/>
          <p:cNvSpPr>
            <a:spLocks noGrp="1"/>
          </p:cNvSpPr>
          <p:nvPr>
            <p:ph sz="half" idx="1"/>
          </p:nvPr>
        </p:nvSpPr>
        <p:spPr>
          <a:xfrm>
            <a:off x="411479" y="1600200"/>
            <a:ext cx="40233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59" y="1600200"/>
            <a:ext cx="40233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122450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13ED7-122D-D0BC-7C53-E1C615A94F8B}"/>
              </a:ext>
            </a:extLst>
          </p:cNvPr>
          <p:cNvSpPr>
            <a:spLocks noGrp="1"/>
          </p:cNvSpPr>
          <p:nvPr>
            <p:ph type="title" hasCustomPrompt="1"/>
          </p:nvPr>
        </p:nvSpPr>
        <p:spPr/>
        <p:txBody>
          <a:bodyPr/>
          <a:lstStyle/>
          <a:p>
            <a:r>
              <a:rPr lang="en-US" dirty="0"/>
              <a:t>[Slide title]</a:t>
            </a:r>
          </a:p>
        </p:txBody>
      </p:sp>
      <p:sp>
        <p:nvSpPr>
          <p:cNvPr id="3" name="Content Placeholder 2"/>
          <p:cNvSpPr>
            <a:spLocks noGrp="1"/>
          </p:cNvSpPr>
          <p:nvPr>
            <p:ph sz="half" idx="1"/>
          </p:nvPr>
        </p:nvSpPr>
        <p:spPr>
          <a:xfrm>
            <a:off x="411479" y="1600200"/>
            <a:ext cx="258775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8124" y="1600200"/>
            <a:ext cx="258775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6144767" y="1600200"/>
            <a:ext cx="258775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596795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CA8445-317F-4A72-8852-C0515F4CD073}"/>
              </a:ext>
            </a:extLst>
          </p:cNvPr>
          <p:cNvSpPr/>
          <p:nvPr userDrawn="1"/>
        </p:nvSpPr>
        <p:spPr bwMode="auto">
          <a:xfrm>
            <a:off x="0" y="0"/>
            <a:ext cx="9144000" cy="1928972"/>
          </a:xfrm>
          <a:prstGeom prst="rect">
            <a:avLst/>
          </a:prstGeom>
          <a:solidFill>
            <a:srgbClr val="221F2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10179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ubtitle 2">
            <a:extLst>
              <a:ext uri="{FF2B5EF4-FFF2-40B4-BE49-F238E27FC236}">
                <a16:creationId xmlns:a16="http://schemas.microsoft.com/office/drawing/2014/main" id="{E7CD6B67-E5FB-DF5B-529C-89B1DE8B99F7}"/>
              </a:ext>
            </a:extLst>
          </p:cNvPr>
          <p:cNvSpPr>
            <a:spLocks noGrp="1"/>
          </p:cNvSpPr>
          <p:nvPr>
            <p:ph type="subTitle" idx="1"/>
          </p:nvPr>
        </p:nvSpPr>
        <p:spPr>
          <a:xfrm>
            <a:off x="0" y="2950887"/>
            <a:ext cx="9144000" cy="589169"/>
          </a:xfrm>
          <a:prstGeom prst="rect">
            <a:avLst/>
          </a:prstGeom>
        </p:spPr>
        <p:txBody>
          <a:bodyPr>
            <a:normAutofit/>
          </a:bodyPr>
          <a:lstStyle>
            <a:lvl1pPr marL="0" indent="0" algn="ctr">
              <a:buNone/>
              <a:defRPr sz="2400" b="1" baseline="0">
                <a:solidFill>
                  <a:schemeClr val="accent2"/>
                </a:solidFill>
                <a:latin typeface=" Arial"/>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endParaRPr lang="en-US" dirty="0"/>
          </a:p>
        </p:txBody>
      </p:sp>
      <p:pic>
        <p:nvPicPr>
          <p:cNvPr id="13" name="Picture 12" descr="A group of people in military uniforms holding flags&#10;&#10;Description automatically generated with medium confidence">
            <a:extLst>
              <a:ext uri="{FF2B5EF4-FFF2-40B4-BE49-F238E27FC236}">
                <a16:creationId xmlns:a16="http://schemas.microsoft.com/office/drawing/2014/main" id="{E981E3BE-85A7-D2D3-1CB0-F2E54113A41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425924"/>
            <a:ext cx="3384550" cy="2115343"/>
          </a:xfrm>
          <a:prstGeom prst="rect">
            <a:avLst/>
          </a:prstGeom>
        </p:spPr>
      </p:pic>
      <p:pic>
        <p:nvPicPr>
          <p:cNvPr id="9" name="Picture 8" descr="A group of men in uniform&#10;&#10;Description automatically generated with low confidence">
            <a:extLst>
              <a:ext uri="{FF2B5EF4-FFF2-40B4-BE49-F238E27FC236}">
                <a16:creationId xmlns:a16="http://schemas.microsoft.com/office/drawing/2014/main" id="{7799BEFC-7995-FEAA-3786-F5DE16BDBD1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59447" y="4425925"/>
            <a:ext cx="3384553" cy="2115346"/>
          </a:xfrm>
          <a:prstGeom prst="rect">
            <a:avLst/>
          </a:prstGeom>
        </p:spPr>
      </p:pic>
      <p:pic>
        <p:nvPicPr>
          <p:cNvPr id="3" name="Picture 2" descr="Logo&#10;&#10;Description automatically generated">
            <a:extLst>
              <a:ext uri="{FF2B5EF4-FFF2-40B4-BE49-F238E27FC236}">
                <a16:creationId xmlns:a16="http://schemas.microsoft.com/office/drawing/2014/main" id="{5B98BFB9-A17E-B24C-BF58-92F1CC24AB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05197" y="4425924"/>
            <a:ext cx="2124318" cy="2124318"/>
          </a:xfrm>
          <a:prstGeom prst="rect">
            <a:avLst/>
          </a:prstGeom>
        </p:spPr>
      </p:pic>
      <p:pic>
        <p:nvPicPr>
          <p:cNvPr id="10" name="Picture 9" descr="Logo&#10;&#10;Description automatically generated">
            <a:extLst>
              <a:ext uri="{FF2B5EF4-FFF2-40B4-BE49-F238E27FC236}">
                <a16:creationId xmlns:a16="http://schemas.microsoft.com/office/drawing/2014/main" id="{CC142270-C04B-EA05-E830-D98117C0A9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349" y="178433"/>
            <a:ext cx="6467302" cy="1524961"/>
          </a:xfrm>
          <a:prstGeom prst="rect">
            <a:avLst/>
          </a:prstGeom>
        </p:spPr>
      </p:pic>
      <p:sp>
        <p:nvSpPr>
          <p:cNvPr id="6" name="TextBox 5">
            <a:extLst>
              <a:ext uri="{FF2B5EF4-FFF2-40B4-BE49-F238E27FC236}">
                <a16:creationId xmlns:a16="http://schemas.microsoft.com/office/drawing/2014/main" id="{7E440F1F-5720-A6D8-F08C-A1C71CC22F87}"/>
              </a:ext>
            </a:extLst>
          </p:cNvPr>
          <p:cNvSpPr txBox="1"/>
          <p:nvPr userDrawn="1"/>
        </p:nvSpPr>
        <p:spPr>
          <a:xfrm>
            <a:off x="-1" y="3976799"/>
            <a:ext cx="9143998" cy="307777"/>
          </a:xfrm>
          <a:prstGeom prst="rect">
            <a:avLst/>
          </a:prstGeom>
          <a:noFill/>
        </p:spPr>
        <p:txBody>
          <a:bodyPr wrap="square" rtlCol="0">
            <a:spAutoFit/>
          </a:bodyPr>
          <a:lstStyle/>
          <a:p>
            <a:pPr algn="ctr"/>
            <a:r>
              <a:rPr lang="en-US" sz="1400" b="1" dirty="0">
                <a:latin typeface=" Arial"/>
              </a:rPr>
              <a:t> “BE ALL YOU CAN BE”</a:t>
            </a:r>
          </a:p>
        </p:txBody>
      </p:sp>
      <p:sp>
        <p:nvSpPr>
          <p:cNvPr id="7" name="TextBox 6">
            <a:extLst>
              <a:ext uri="{FF2B5EF4-FFF2-40B4-BE49-F238E27FC236}">
                <a16:creationId xmlns:a16="http://schemas.microsoft.com/office/drawing/2014/main" id="{F6BB9035-FC3E-F833-CBF5-0C69B64C23BF}"/>
              </a:ext>
            </a:extLst>
          </p:cNvPr>
          <p:cNvSpPr txBox="1"/>
          <p:nvPr userDrawn="1"/>
        </p:nvSpPr>
        <p:spPr>
          <a:xfrm>
            <a:off x="0" y="1936860"/>
            <a:ext cx="9144000" cy="830997"/>
          </a:xfrm>
          <a:prstGeom prst="rect">
            <a:avLst/>
          </a:prstGeom>
          <a:noFill/>
        </p:spPr>
        <p:txBody>
          <a:bodyPr wrap="square" rtlCol="0">
            <a:spAutoFit/>
          </a:bodyPr>
          <a:lstStyle/>
          <a:p>
            <a:pPr algn="ctr"/>
            <a:r>
              <a:rPr lang="en-US" sz="2400" b="1" dirty="0">
                <a:latin typeface=" Arial"/>
              </a:rPr>
              <a:t>HEADQUARTERS DEPARTMENT OF THE ARMY</a:t>
            </a:r>
            <a:br>
              <a:rPr lang="en-US" sz="2400" b="1" dirty="0">
                <a:latin typeface=" Arial"/>
              </a:rPr>
            </a:br>
            <a:r>
              <a:rPr lang="en-US" sz="2400" b="1" dirty="0">
                <a:latin typeface=" Arial"/>
              </a:rPr>
              <a:t>RETIREMENT SERVICES OFFICE</a:t>
            </a:r>
          </a:p>
        </p:txBody>
      </p:sp>
      <p:sp>
        <p:nvSpPr>
          <p:cNvPr id="12" name="Text Placeholder 11">
            <a:extLst>
              <a:ext uri="{FF2B5EF4-FFF2-40B4-BE49-F238E27FC236}">
                <a16:creationId xmlns:a16="http://schemas.microsoft.com/office/drawing/2014/main" id="{1ACCDC06-D88F-D6BE-FD0A-70BEE7D705CC}"/>
              </a:ext>
            </a:extLst>
          </p:cNvPr>
          <p:cNvSpPr>
            <a:spLocks noGrp="1"/>
          </p:cNvSpPr>
          <p:nvPr>
            <p:ph type="body" sz="quarter" idx="10" hasCustomPrompt="1"/>
          </p:nvPr>
        </p:nvSpPr>
        <p:spPr>
          <a:xfrm>
            <a:off x="-1" y="3649854"/>
            <a:ext cx="9143999" cy="316902"/>
          </a:xfrm>
        </p:spPr>
        <p:txBody>
          <a:bodyPr>
            <a:normAutofit/>
          </a:bodyPr>
          <a:lstStyle>
            <a:lvl1pPr marL="0" indent="0" algn="ctr">
              <a:buNone/>
              <a:defRPr sz="1400" b="1">
                <a:latin typeface=" Arial"/>
              </a:defRPr>
            </a:lvl1pPr>
          </a:lstStyle>
          <a:p>
            <a:pPr lvl="0"/>
            <a:r>
              <a:rPr lang="en-US" sz="1600" dirty="0">
                <a:latin typeface=" Arial"/>
              </a:rPr>
              <a:t>Click to add date</a:t>
            </a:r>
            <a:endParaRPr lang="en-US" dirty="0"/>
          </a:p>
        </p:txBody>
      </p:sp>
    </p:spTree>
    <p:extLst>
      <p:ext uri="{BB962C8B-B14F-4D97-AF65-F5344CB8AC3E}">
        <p14:creationId xmlns:p14="http://schemas.microsoft.com/office/powerpoint/2010/main" val="71847460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ED6E9-4BFC-F986-93E1-1249E94D9780}"/>
              </a:ext>
            </a:extLst>
          </p:cNvPr>
          <p:cNvSpPr>
            <a:spLocks noGrp="1"/>
          </p:cNvSpPr>
          <p:nvPr>
            <p:ph type="title" hasCustomPrompt="1"/>
          </p:nvPr>
        </p:nvSpPr>
        <p:spPr/>
        <p:txBody>
          <a:bodyPr/>
          <a:lstStyle/>
          <a:p>
            <a:r>
              <a:rPr lang="en-US" dirty="0"/>
              <a:t>[Slide title]</a:t>
            </a:r>
          </a:p>
        </p:txBody>
      </p:sp>
      <p:sp>
        <p:nvSpPr>
          <p:cNvPr id="3" name="Content Placeholder 2"/>
          <p:cNvSpPr>
            <a:spLocks noGrp="1"/>
          </p:cNvSpPr>
          <p:nvPr>
            <p:ph sz="half" idx="1"/>
          </p:nvPr>
        </p:nvSpPr>
        <p:spPr>
          <a:xfrm>
            <a:off x="41148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6032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8235028"/>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ED6E9-4BFC-F986-93E1-1249E94D9780}"/>
              </a:ext>
            </a:extLst>
          </p:cNvPr>
          <p:cNvSpPr>
            <a:spLocks noGrp="1"/>
          </p:cNvSpPr>
          <p:nvPr>
            <p:ph type="title" hasCustomPrompt="1"/>
          </p:nvPr>
        </p:nvSpPr>
        <p:spPr/>
        <p:txBody>
          <a:bodyPr/>
          <a:lstStyle/>
          <a:p>
            <a:r>
              <a:rPr lang="en-US" dirty="0"/>
              <a:t>[Slide title]</a:t>
            </a:r>
          </a:p>
        </p:txBody>
      </p:sp>
      <p:sp>
        <p:nvSpPr>
          <p:cNvPr id="9" name="Picture Placeholder 2">
            <a:extLst>
              <a:ext uri="{FF2B5EF4-FFF2-40B4-BE49-F238E27FC236}">
                <a16:creationId xmlns:a16="http://schemas.microsoft.com/office/drawing/2014/main" id="{2FDCDCBF-BE41-ACC6-2307-F24F0B601969}"/>
              </a:ext>
            </a:extLst>
          </p:cNvPr>
          <p:cNvSpPr>
            <a:spLocks noGrp="1" noChangeAspect="1"/>
          </p:cNvSpPr>
          <p:nvPr>
            <p:ph type="pic" sz="quarter" idx="12" hasCustomPrompt="1"/>
          </p:nvPr>
        </p:nvSpPr>
        <p:spPr>
          <a:xfrm>
            <a:off x="411480" y="1600200"/>
            <a:ext cx="557784" cy="557784"/>
          </a:xfrm>
        </p:spPr>
        <p:txBody>
          <a:bodyPr anchor="ctr" anchorCtr="0"/>
          <a:lstStyle>
            <a:lvl1pPr marL="0" indent="0" algn="ctr">
              <a:buFontTx/>
              <a:buNone/>
              <a:defRPr sz="800"/>
            </a:lvl1pPr>
          </a:lstStyle>
          <a:p>
            <a:r>
              <a:rPr lang="en-US" dirty="0"/>
              <a:t>[Icon]</a:t>
            </a:r>
          </a:p>
        </p:txBody>
      </p:sp>
      <p:sp>
        <p:nvSpPr>
          <p:cNvPr id="3" name="Content Placeholder 3"/>
          <p:cNvSpPr>
            <a:spLocks noGrp="1"/>
          </p:cNvSpPr>
          <p:nvPr>
            <p:ph sz="half" idx="1"/>
          </p:nvPr>
        </p:nvSpPr>
        <p:spPr>
          <a:xfrm>
            <a:off x="41148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
            <a:extLst>
              <a:ext uri="{FF2B5EF4-FFF2-40B4-BE49-F238E27FC236}">
                <a16:creationId xmlns:a16="http://schemas.microsoft.com/office/drawing/2014/main" id="{C7652FE0-2E63-C05D-5D80-EE5429B0A7EE}"/>
              </a:ext>
            </a:extLst>
          </p:cNvPr>
          <p:cNvSpPr>
            <a:spLocks noGrp="1" noChangeAspect="1"/>
          </p:cNvSpPr>
          <p:nvPr>
            <p:ph type="pic" sz="quarter" idx="13" hasCustomPrompt="1"/>
          </p:nvPr>
        </p:nvSpPr>
        <p:spPr>
          <a:xfrm>
            <a:off x="2560320" y="1600200"/>
            <a:ext cx="557784" cy="557784"/>
          </a:xfrm>
        </p:spPr>
        <p:txBody>
          <a:bodyPr anchor="ctr" anchorCtr="0"/>
          <a:lstStyle>
            <a:lvl1pPr marL="0" indent="0" algn="ctr">
              <a:buFontTx/>
              <a:buNone/>
              <a:defRPr sz="800"/>
            </a:lvl1pPr>
          </a:lstStyle>
          <a:p>
            <a:r>
              <a:rPr lang="en-US" dirty="0"/>
              <a:t>[Icon]</a:t>
            </a:r>
          </a:p>
        </p:txBody>
      </p:sp>
      <p:sp>
        <p:nvSpPr>
          <p:cNvPr id="4" name="Content Placeholder 5"/>
          <p:cNvSpPr>
            <a:spLocks noGrp="1"/>
          </p:cNvSpPr>
          <p:nvPr>
            <p:ph sz="half" idx="2"/>
          </p:nvPr>
        </p:nvSpPr>
        <p:spPr>
          <a:xfrm>
            <a:off x="256032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B76F3E0A-3A89-0179-6808-7B86658B2939}"/>
              </a:ext>
            </a:extLst>
          </p:cNvPr>
          <p:cNvSpPr>
            <a:spLocks noGrp="1" noChangeAspect="1"/>
          </p:cNvSpPr>
          <p:nvPr>
            <p:ph type="pic" sz="quarter" idx="14" hasCustomPrompt="1"/>
          </p:nvPr>
        </p:nvSpPr>
        <p:spPr>
          <a:xfrm>
            <a:off x="4709160" y="1600200"/>
            <a:ext cx="557784" cy="557784"/>
          </a:xfrm>
        </p:spPr>
        <p:txBody>
          <a:bodyPr anchor="ctr" anchorCtr="0"/>
          <a:lstStyle>
            <a:lvl1pPr marL="0" indent="0" algn="ctr">
              <a:buFontTx/>
              <a:buNone/>
              <a:defRPr sz="800"/>
            </a:lvl1pPr>
          </a:lstStyle>
          <a:p>
            <a:r>
              <a:rPr lang="en-US" dirty="0"/>
              <a:t>[Icon]</a:t>
            </a:r>
          </a:p>
        </p:txBody>
      </p:sp>
      <p:sp>
        <p:nvSpPr>
          <p:cNvPr id="6" name="Content Placeholder 7">
            <a:extLst>
              <a:ext uri="{FF2B5EF4-FFF2-40B4-BE49-F238E27FC236}">
                <a16:creationId xmlns:a16="http://schemas.microsoft.com/office/drawing/2014/main" id="{617618FB-CD21-AF4A-B264-6355E9BD7981}"/>
              </a:ext>
            </a:extLst>
          </p:cNvPr>
          <p:cNvSpPr>
            <a:spLocks noGrp="1"/>
          </p:cNvSpPr>
          <p:nvPr>
            <p:ph sz="half" idx="10"/>
          </p:nvPr>
        </p:nvSpPr>
        <p:spPr>
          <a:xfrm>
            <a:off x="470916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8">
            <a:extLst>
              <a:ext uri="{FF2B5EF4-FFF2-40B4-BE49-F238E27FC236}">
                <a16:creationId xmlns:a16="http://schemas.microsoft.com/office/drawing/2014/main" id="{83E5AF74-1A89-50D1-F570-2D5345102584}"/>
              </a:ext>
            </a:extLst>
          </p:cNvPr>
          <p:cNvSpPr>
            <a:spLocks noGrp="1" noChangeAspect="1"/>
          </p:cNvSpPr>
          <p:nvPr>
            <p:ph type="pic" sz="quarter" idx="15" hasCustomPrompt="1"/>
          </p:nvPr>
        </p:nvSpPr>
        <p:spPr>
          <a:xfrm>
            <a:off x="6858000" y="1600200"/>
            <a:ext cx="557784" cy="557784"/>
          </a:xfrm>
        </p:spPr>
        <p:txBody>
          <a:bodyPr anchor="ctr" anchorCtr="0"/>
          <a:lstStyle>
            <a:lvl1pPr marL="0" indent="0" algn="ctr">
              <a:buFontTx/>
              <a:buNone/>
              <a:defRPr sz="800"/>
            </a:lvl1pPr>
          </a:lstStyle>
          <a:p>
            <a:r>
              <a:rPr lang="en-US" dirty="0"/>
              <a:t>[Icon]</a:t>
            </a:r>
          </a:p>
        </p:txBody>
      </p:sp>
      <p:sp>
        <p:nvSpPr>
          <p:cNvPr id="5" name="Content Placeholder 9">
            <a:extLst>
              <a:ext uri="{FF2B5EF4-FFF2-40B4-BE49-F238E27FC236}">
                <a16:creationId xmlns:a16="http://schemas.microsoft.com/office/drawing/2014/main" id="{873DCC96-E62A-5505-4F1E-4A80C8498209}"/>
              </a:ext>
            </a:extLst>
          </p:cNvPr>
          <p:cNvSpPr>
            <a:spLocks noGrp="1"/>
          </p:cNvSpPr>
          <p:nvPr>
            <p:ph sz="half" idx="11"/>
          </p:nvPr>
        </p:nvSpPr>
        <p:spPr>
          <a:xfrm>
            <a:off x="685800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704655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Numbers">
    <p:bg>
      <p:bgPr>
        <a:solidFill>
          <a:srgbClr val="221F20"/>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C21BF-3440-8CAE-0A59-466346C7713E}"/>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01</a:t>
            </a:r>
          </a:p>
        </p:txBody>
      </p:sp>
      <p:sp>
        <p:nvSpPr>
          <p:cNvPr id="3" name="Content Placeholder 2"/>
          <p:cNvSpPr>
            <a:spLocks noGrp="1"/>
          </p:cNvSpPr>
          <p:nvPr>
            <p:ph sz="half" idx="1"/>
          </p:nvPr>
        </p:nvSpPr>
        <p:spPr>
          <a:xfrm>
            <a:off x="411480" y="2286000"/>
            <a:ext cx="1874519" cy="3886200"/>
          </a:xfrm>
        </p:spPr>
        <p:txBody>
          <a:bodyPr/>
          <a:lstStyle>
            <a:lvl1pPr marL="0" indent="0">
              <a:spcBef>
                <a:spcPts val="1000"/>
              </a:spcBef>
              <a:buFontTx/>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02</a:t>
            </a:r>
          </a:p>
        </p:txBody>
      </p:sp>
      <p:sp>
        <p:nvSpPr>
          <p:cNvPr id="4" name="Content Placeholder 3"/>
          <p:cNvSpPr>
            <a:spLocks noGrp="1"/>
          </p:cNvSpPr>
          <p:nvPr>
            <p:ph sz="half" idx="2"/>
          </p:nvPr>
        </p:nvSpPr>
        <p:spPr>
          <a:xfrm>
            <a:off x="256032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84221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Numbers - Whit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6FD270-DB0B-36F0-B138-75209607ED74}"/>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01</a:t>
            </a:r>
          </a:p>
        </p:txBody>
      </p:sp>
      <p:sp>
        <p:nvSpPr>
          <p:cNvPr id="3" name="Content Placeholder 2"/>
          <p:cNvSpPr>
            <a:spLocks noGrp="1"/>
          </p:cNvSpPr>
          <p:nvPr>
            <p:ph sz="half" idx="1"/>
          </p:nvPr>
        </p:nvSpPr>
        <p:spPr>
          <a:xfrm>
            <a:off x="411480" y="2286000"/>
            <a:ext cx="1874519" cy="3886200"/>
          </a:xfrm>
        </p:spPr>
        <p:txBody>
          <a:bodyPr/>
          <a:lstStyle>
            <a:lvl1pPr marL="0" indent="0">
              <a:spcBef>
                <a:spcPts val="1000"/>
              </a:spcBef>
              <a:buFontTx/>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02</a:t>
            </a:r>
          </a:p>
        </p:txBody>
      </p:sp>
      <p:sp>
        <p:nvSpPr>
          <p:cNvPr id="4" name="Content Placeholder 3"/>
          <p:cNvSpPr>
            <a:spLocks noGrp="1"/>
          </p:cNvSpPr>
          <p:nvPr>
            <p:ph sz="half" idx="2"/>
          </p:nvPr>
        </p:nvSpPr>
        <p:spPr>
          <a:xfrm>
            <a:off x="256032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936563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 Numbers">
    <p:bg>
      <p:bgPr>
        <a:solidFill>
          <a:srgbClr val="221F20"/>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EEBA188-82A1-2FC4-842F-8120003B65B0}"/>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01</a:t>
            </a:r>
          </a:p>
        </p:txBody>
      </p:sp>
      <p:sp>
        <p:nvSpPr>
          <p:cNvPr id="3" name="Content Placeholder 2"/>
          <p:cNvSpPr>
            <a:spLocks noGrp="1"/>
          </p:cNvSpPr>
          <p:nvPr>
            <p:ph sz="half" idx="1"/>
          </p:nvPr>
        </p:nvSpPr>
        <p:spPr>
          <a:xfrm>
            <a:off x="41148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02</a:t>
            </a:r>
          </a:p>
        </p:txBody>
      </p:sp>
      <p:sp>
        <p:nvSpPr>
          <p:cNvPr id="4" name="Content Placeholder 3"/>
          <p:cNvSpPr>
            <a:spLocks noGrp="1"/>
          </p:cNvSpPr>
          <p:nvPr>
            <p:ph sz="half" idx="2"/>
          </p:nvPr>
        </p:nvSpPr>
        <p:spPr>
          <a:xfrm>
            <a:off x="256032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7" name="Line">
            <a:extLst>
              <a:ext uri="{FF2B5EF4-FFF2-40B4-BE49-F238E27FC236}">
                <a16:creationId xmlns:a16="http://schemas.microsoft.com/office/drawing/2014/main" id="{1A90E933-723C-D9CC-B7AB-3043EDAB638D}"/>
              </a:ext>
              <a:ext uri="{C183D7F6-B498-43B3-948B-1728B52AA6E4}">
                <adec:decorative xmlns:adec="http://schemas.microsoft.com/office/drawing/2017/decorative" val="1"/>
              </a:ext>
            </a:extLst>
          </p:cNvPr>
          <p:cNvCxnSpPr>
            <a:cxnSpLocks/>
          </p:cNvCxnSpPr>
          <p:nvPr userDrawn="1"/>
        </p:nvCxnSpPr>
        <p:spPr>
          <a:xfrm>
            <a:off x="41148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8" name="TextBox">
            <a:extLst>
              <a:ext uri="{FF2B5EF4-FFF2-40B4-BE49-F238E27FC236}">
                <a16:creationId xmlns:a16="http://schemas.microsoft.com/office/drawing/2014/main" id="{8E3B414F-BCCF-E0E0-A5B7-9D21FED7A614}"/>
              </a:ext>
            </a:extLst>
          </p:cNvPr>
          <p:cNvSpPr txBox="1"/>
          <p:nvPr userDrawn="1"/>
        </p:nvSpPr>
        <p:spPr>
          <a:xfrm>
            <a:off x="41148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05</a:t>
            </a:r>
          </a:p>
        </p:txBody>
      </p:sp>
      <p:sp>
        <p:nvSpPr>
          <p:cNvPr id="18" name="Content Placeholder 6">
            <a:extLst>
              <a:ext uri="{FF2B5EF4-FFF2-40B4-BE49-F238E27FC236}">
                <a16:creationId xmlns:a16="http://schemas.microsoft.com/office/drawing/2014/main" id="{5731522F-82BF-A739-FBD5-84B13AFCBF10}"/>
              </a:ext>
            </a:extLst>
          </p:cNvPr>
          <p:cNvSpPr>
            <a:spLocks noGrp="1"/>
          </p:cNvSpPr>
          <p:nvPr>
            <p:ph sz="half" idx="12"/>
          </p:nvPr>
        </p:nvSpPr>
        <p:spPr>
          <a:xfrm>
            <a:off x="41148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9" name="Line">
            <a:extLst>
              <a:ext uri="{FF2B5EF4-FFF2-40B4-BE49-F238E27FC236}">
                <a16:creationId xmlns:a16="http://schemas.microsoft.com/office/drawing/2014/main" id="{B07AB9A6-54AF-4DC6-E298-2E576695A65F}"/>
              </a:ext>
              <a:ext uri="{C183D7F6-B498-43B3-948B-1728B52AA6E4}">
                <adec:decorative xmlns:adec="http://schemas.microsoft.com/office/drawing/2017/decorative" val="1"/>
              </a:ext>
            </a:extLst>
          </p:cNvPr>
          <p:cNvCxnSpPr>
            <a:cxnSpLocks/>
          </p:cNvCxnSpPr>
          <p:nvPr userDrawn="1"/>
        </p:nvCxnSpPr>
        <p:spPr>
          <a:xfrm>
            <a:off x="256032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E79A49CF-30B2-91DC-6BCA-2A41DD4CBF09}"/>
              </a:ext>
            </a:extLst>
          </p:cNvPr>
          <p:cNvSpPr txBox="1"/>
          <p:nvPr userDrawn="1"/>
        </p:nvSpPr>
        <p:spPr>
          <a:xfrm>
            <a:off x="256032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06</a:t>
            </a:r>
          </a:p>
        </p:txBody>
      </p:sp>
      <p:sp>
        <p:nvSpPr>
          <p:cNvPr id="25" name="Content Placeholder 7">
            <a:extLst>
              <a:ext uri="{FF2B5EF4-FFF2-40B4-BE49-F238E27FC236}">
                <a16:creationId xmlns:a16="http://schemas.microsoft.com/office/drawing/2014/main" id="{5FE6691B-ACEF-8803-7DC3-70B52F899908}"/>
              </a:ext>
            </a:extLst>
          </p:cNvPr>
          <p:cNvSpPr>
            <a:spLocks noGrp="1"/>
          </p:cNvSpPr>
          <p:nvPr>
            <p:ph sz="half" idx="13"/>
          </p:nvPr>
        </p:nvSpPr>
        <p:spPr>
          <a:xfrm>
            <a:off x="256032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1" name="Line">
            <a:extLst>
              <a:ext uri="{FF2B5EF4-FFF2-40B4-BE49-F238E27FC236}">
                <a16:creationId xmlns:a16="http://schemas.microsoft.com/office/drawing/2014/main" id="{DE9CD609-8A04-24B8-B562-11703E18D251}"/>
              </a:ext>
              <a:ext uri="{C183D7F6-B498-43B3-948B-1728B52AA6E4}">
                <adec:decorative xmlns:adec="http://schemas.microsoft.com/office/drawing/2017/decorative" val="1"/>
              </a:ext>
            </a:extLst>
          </p:cNvPr>
          <p:cNvCxnSpPr>
            <a:cxnSpLocks/>
          </p:cNvCxnSpPr>
          <p:nvPr userDrawn="1"/>
        </p:nvCxnSpPr>
        <p:spPr>
          <a:xfrm>
            <a:off x="470916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2" name="TextBox">
            <a:extLst>
              <a:ext uri="{FF2B5EF4-FFF2-40B4-BE49-F238E27FC236}">
                <a16:creationId xmlns:a16="http://schemas.microsoft.com/office/drawing/2014/main" id="{7C5E0031-266F-D418-0BAB-9BD3C4F1EC3F}"/>
              </a:ext>
            </a:extLst>
          </p:cNvPr>
          <p:cNvSpPr txBox="1"/>
          <p:nvPr userDrawn="1"/>
        </p:nvSpPr>
        <p:spPr>
          <a:xfrm>
            <a:off x="470916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07</a:t>
            </a:r>
          </a:p>
        </p:txBody>
      </p:sp>
      <p:sp>
        <p:nvSpPr>
          <p:cNvPr id="26" name="Content Placeholder 8">
            <a:extLst>
              <a:ext uri="{FF2B5EF4-FFF2-40B4-BE49-F238E27FC236}">
                <a16:creationId xmlns:a16="http://schemas.microsoft.com/office/drawing/2014/main" id="{772BE48E-72DE-7245-BBDA-BF3FEC69BED1}"/>
              </a:ext>
            </a:extLst>
          </p:cNvPr>
          <p:cNvSpPr>
            <a:spLocks noGrp="1"/>
          </p:cNvSpPr>
          <p:nvPr>
            <p:ph sz="half" idx="14"/>
          </p:nvPr>
        </p:nvSpPr>
        <p:spPr>
          <a:xfrm>
            <a:off x="470916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3" name="Line">
            <a:extLst>
              <a:ext uri="{FF2B5EF4-FFF2-40B4-BE49-F238E27FC236}">
                <a16:creationId xmlns:a16="http://schemas.microsoft.com/office/drawing/2014/main" id="{51FB53C0-6EA8-D891-85A3-23EE83EADE03}"/>
              </a:ext>
              <a:ext uri="{C183D7F6-B498-43B3-948B-1728B52AA6E4}">
                <adec:decorative xmlns:adec="http://schemas.microsoft.com/office/drawing/2017/decorative" val="1"/>
              </a:ext>
            </a:extLst>
          </p:cNvPr>
          <p:cNvCxnSpPr>
            <a:cxnSpLocks/>
          </p:cNvCxnSpPr>
          <p:nvPr userDrawn="1"/>
        </p:nvCxnSpPr>
        <p:spPr>
          <a:xfrm>
            <a:off x="685800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4" name="TextBox">
            <a:extLst>
              <a:ext uri="{FF2B5EF4-FFF2-40B4-BE49-F238E27FC236}">
                <a16:creationId xmlns:a16="http://schemas.microsoft.com/office/drawing/2014/main" id="{6BF9F70B-8D8A-3E73-E423-909DA6A75EB4}"/>
              </a:ext>
            </a:extLst>
          </p:cNvPr>
          <p:cNvSpPr txBox="1"/>
          <p:nvPr userDrawn="1"/>
        </p:nvSpPr>
        <p:spPr>
          <a:xfrm>
            <a:off x="685800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08</a:t>
            </a:r>
          </a:p>
        </p:txBody>
      </p:sp>
      <p:sp>
        <p:nvSpPr>
          <p:cNvPr id="27" name="Content Placeholder 9">
            <a:extLst>
              <a:ext uri="{FF2B5EF4-FFF2-40B4-BE49-F238E27FC236}">
                <a16:creationId xmlns:a16="http://schemas.microsoft.com/office/drawing/2014/main" id="{EA060839-AF98-8040-7AE9-8F0D7E00C135}"/>
              </a:ext>
            </a:extLst>
          </p:cNvPr>
          <p:cNvSpPr>
            <a:spLocks noGrp="1"/>
          </p:cNvSpPr>
          <p:nvPr>
            <p:ph sz="half" idx="15"/>
          </p:nvPr>
        </p:nvSpPr>
        <p:spPr>
          <a:xfrm>
            <a:off x="685800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354434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 Numbers - Whi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3F0940-E33E-9D7F-C52B-16CFD0545B23}"/>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01</a:t>
            </a:r>
          </a:p>
        </p:txBody>
      </p:sp>
      <p:sp>
        <p:nvSpPr>
          <p:cNvPr id="3" name="Content Placeholder 2"/>
          <p:cNvSpPr>
            <a:spLocks noGrp="1"/>
          </p:cNvSpPr>
          <p:nvPr>
            <p:ph sz="half" idx="1"/>
          </p:nvPr>
        </p:nvSpPr>
        <p:spPr>
          <a:xfrm>
            <a:off x="41148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02</a:t>
            </a:r>
          </a:p>
        </p:txBody>
      </p:sp>
      <p:sp>
        <p:nvSpPr>
          <p:cNvPr id="4" name="Content Placeholder 3"/>
          <p:cNvSpPr>
            <a:spLocks noGrp="1"/>
          </p:cNvSpPr>
          <p:nvPr>
            <p:ph sz="half" idx="2"/>
          </p:nvPr>
        </p:nvSpPr>
        <p:spPr>
          <a:xfrm>
            <a:off x="256032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7" name="Line">
            <a:extLst>
              <a:ext uri="{FF2B5EF4-FFF2-40B4-BE49-F238E27FC236}">
                <a16:creationId xmlns:a16="http://schemas.microsoft.com/office/drawing/2014/main" id="{1A90E933-723C-D9CC-B7AB-3043EDAB638D}"/>
              </a:ext>
              <a:ext uri="{C183D7F6-B498-43B3-948B-1728B52AA6E4}">
                <adec:decorative xmlns:adec="http://schemas.microsoft.com/office/drawing/2017/decorative" val="1"/>
              </a:ext>
            </a:extLst>
          </p:cNvPr>
          <p:cNvCxnSpPr>
            <a:cxnSpLocks/>
          </p:cNvCxnSpPr>
          <p:nvPr userDrawn="1"/>
        </p:nvCxnSpPr>
        <p:spPr>
          <a:xfrm>
            <a:off x="41148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8" name="TextBox">
            <a:extLst>
              <a:ext uri="{FF2B5EF4-FFF2-40B4-BE49-F238E27FC236}">
                <a16:creationId xmlns:a16="http://schemas.microsoft.com/office/drawing/2014/main" id="{8E3B414F-BCCF-E0E0-A5B7-9D21FED7A614}"/>
              </a:ext>
            </a:extLst>
          </p:cNvPr>
          <p:cNvSpPr txBox="1"/>
          <p:nvPr userDrawn="1"/>
        </p:nvSpPr>
        <p:spPr>
          <a:xfrm>
            <a:off x="41148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05</a:t>
            </a:r>
          </a:p>
        </p:txBody>
      </p:sp>
      <p:sp>
        <p:nvSpPr>
          <p:cNvPr id="18" name="Content Placeholder 6">
            <a:extLst>
              <a:ext uri="{FF2B5EF4-FFF2-40B4-BE49-F238E27FC236}">
                <a16:creationId xmlns:a16="http://schemas.microsoft.com/office/drawing/2014/main" id="{5731522F-82BF-A739-FBD5-84B13AFCBF10}"/>
              </a:ext>
            </a:extLst>
          </p:cNvPr>
          <p:cNvSpPr>
            <a:spLocks noGrp="1"/>
          </p:cNvSpPr>
          <p:nvPr>
            <p:ph sz="half" idx="12"/>
          </p:nvPr>
        </p:nvSpPr>
        <p:spPr>
          <a:xfrm>
            <a:off x="41148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9" name="Line">
            <a:extLst>
              <a:ext uri="{FF2B5EF4-FFF2-40B4-BE49-F238E27FC236}">
                <a16:creationId xmlns:a16="http://schemas.microsoft.com/office/drawing/2014/main" id="{B07AB9A6-54AF-4DC6-E298-2E576695A65F}"/>
              </a:ext>
              <a:ext uri="{C183D7F6-B498-43B3-948B-1728B52AA6E4}">
                <adec:decorative xmlns:adec="http://schemas.microsoft.com/office/drawing/2017/decorative" val="1"/>
              </a:ext>
            </a:extLst>
          </p:cNvPr>
          <p:cNvCxnSpPr>
            <a:cxnSpLocks/>
          </p:cNvCxnSpPr>
          <p:nvPr userDrawn="1"/>
        </p:nvCxnSpPr>
        <p:spPr>
          <a:xfrm>
            <a:off x="256032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E79A49CF-30B2-91DC-6BCA-2A41DD4CBF09}"/>
              </a:ext>
            </a:extLst>
          </p:cNvPr>
          <p:cNvSpPr txBox="1"/>
          <p:nvPr userDrawn="1"/>
        </p:nvSpPr>
        <p:spPr>
          <a:xfrm>
            <a:off x="256032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06</a:t>
            </a:r>
          </a:p>
        </p:txBody>
      </p:sp>
      <p:sp>
        <p:nvSpPr>
          <p:cNvPr id="25" name="Content Placeholder 7">
            <a:extLst>
              <a:ext uri="{FF2B5EF4-FFF2-40B4-BE49-F238E27FC236}">
                <a16:creationId xmlns:a16="http://schemas.microsoft.com/office/drawing/2014/main" id="{5FE6691B-ACEF-8803-7DC3-70B52F899908}"/>
              </a:ext>
            </a:extLst>
          </p:cNvPr>
          <p:cNvSpPr>
            <a:spLocks noGrp="1"/>
          </p:cNvSpPr>
          <p:nvPr>
            <p:ph sz="half" idx="13"/>
          </p:nvPr>
        </p:nvSpPr>
        <p:spPr>
          <a:xfrm>
            <a:off x="256032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1" name="Line">
            <a:extLst>
              <a:ext uri="{FF2B5EF4-FFF2-40B4-BE49-F238E27FC236}">
                <a16:creationId xmlns:a16="http://schemas.microsoft.com/office/drawing/2014/main" id="{DE9CD609-8A04-24B8-B562-11703E18D251}"/>
              </a:ext>
              <a:ext uri="{C183D7F6-B498-43B3-948B-1728B52AA6E4}">
                <adec:decorative xmlns:adec="http://schemas.microsoft.com/office/drawing/2017/decorative" val="1"/>
              </a:ext>
            </a:extLst>
          </p:cNvPr>
          <p:cNvCxnSpPr>
            <a:cxnSpLocks/>
          </p:cNvCxnSpPr>
          <p:nvPr userDrawn="1"/>
        </p:nvCxnSpPr>
        <p:spPr>
          <a:xfrm>
            <a:off x="470916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2" name="TextBox">
            <a:extLst>
              <a:ext uri="{FF2B5EF4-FFF2-40B4-BE49-F238E27FC236}">
                <a16:creationId xmlns:a16="http://schemas.microsoft.com/office/drawing/2014/main" id="{7C5E0031-266F-D418-0BAB-9BD3C4F1EC3F}"/>
              </a:ext>
            </a:extLst>
          </p:cNvPr>
          <p:cNvSpPr txBox="1"/>
          <p:nvPr userDrawn="1"/>
        </p:nvSpPr>
        <p:spPr>
          <a:xfrm>
            <a:off x="470916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07</a:t>
            </a:r>
          </a:p>
        </p:txBody>
      </p:sp>
      <p:sp>
        <p:nvSpPr>
          <p:cNvPr id="26" name="Content Placeholder 8">
            <a:extLst>
              <a:ext uri="{FF2B5EF4-FFF2-40B4-BE49-F238E27FC236}">
                <a16:creationId xmlns:a16="http://schemas.microsoft.com/office/drawing/2014/main" id="{772BE48E-72DE-7245-BBDA-BF3FEC69BED1}"/>
              </a:ext>
            </a:extLst>
          </p:cNvPr>
          <p:cNvSpPr>
            <a:spLocks noGrp="1"/>
          </p:cNvSpPr>
          <p:nvPr>
            <p:ph sz="half" idx="14"/>
          </p:nvPr>
        </p:nvSpPr>
        <p:spPr>
          <a:xfrm>
            <a:off x="470916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3" name="Line">
            <a:extLst>
              <a:ext uri="{FF2B5EF4-FFF2-40B4-BE49-F238E27FC236}">
                <a16:creationId xmlns:a16="http://schemas.microsoft.com/office/drawing/2014/main" id="{51FB53C0-6EA8-D891-85A3-23EE83EADE03}"/>
              </a:ext>
              <a:ext uri="{C183D7F6-B498-43B3-948B-1728B52AA6E4}">
                <adec:decorative xmlns:adec="http://schemas.microsoft.com/office/drawing/2017/decorative" val="1"/>
              </a:ext>
            </a:extLst>
          </p:cNvPr>
          <p:cNvCxnSpPr>
            <a:cxnSpLocks/>
          </p:cNvCxnSpPr>
          <p:nvPr userDrawn="1"/>
        </p:nvCxnSpPr>
        <p:spPr>
          <a:xfrm>
            <a:off x="685800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4" name="TextBox">
            <a:extLst>
              <a:ext uri="{FF2B5EF4-FFF2-40B4-BE49-F238E27FC236}">
                <a16:creationId xmlns:a16="http://schemas.microsoft.com/office/drawing/2014/main" id="{6BF9F70B-8D8A-3E73-E423-909DA6A75EB4}"/>
              </a:ext>
            </a:extLst>
          </p:cNvPr>
          <p:cNvSpPr txBox="1"/>
          <p:nvPr userDrawn="1"/>
        </p:nvSpPr>
        <p:spPr>
          <a:xfrm>
            <a:off x="685800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08</a:t>
            </a:r>
          </a:p>
        </p:txBody>
      </p:sp>
      <p:sp>
        <p:nvSpPr>
          <p:cNvPr id="27" name="Content Placeholder 9">
            <a:extLst>
              <a:ext uri="{FF2B5EF4-FFF2-40B4-BE49-F238E27FC236}">
                <a16:creationId xmlns:a16="http://schemas.microsoft.com/office/drawing/2014/main" id="{EA060839-AF98-8040-7AE9-8F0D7E00C135}"/>
              </a:ext>
            </a:extLst>
          </p:cNvPr>
          <p:cNvSpPr>
            <a:spLocks noGrp="1"/>
          </p:cNvSpPr>
          <p:nvPr>
            <p:ph sz="half" idx="15"/>
          </p:nvPr>
        </p:nvSpPr>
        <p:spPr>
          <a:xfrm>
            <a:off x="685800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46206713"/>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p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1"/>
            <a:ext cx="6173470" cy="914400"/>
          </a:xfrm>
        </p:spPr>
        <p:txBody>
          <a:bodyPr/>
          <a:lstStyle/>
          <a:p>
            <a:r>
              <a:rPr lang="en-US" dirty="0"/>
              <a:t>[Slide title]</a:t>
            </a:r>
          </a:p>
        </p:txBody>
      </p:sp>
      <p:sp>
        <p:nvSpPr>
          <p:cNvPr id="5" name="Text Placeholder 2">
            <a:extLst>
              <a:ext uri="{FF2B5EF4-FFF2-40B4-BE49-F238E27FC236}">
                <a16:creationId xmlns:a16="http://schemas.microsoft.com/office/drawing/2014/main" id="{79532378-F1EC-4C8C-4ED2-DF860F99516C}"/>
              </a:ext>
            </a:extLst>
          </p:cNvPr>
          <p:cNvSpPr>
            <a:spLocks noGrp="1"/>
          </p:cNvSpPr>
          <p:nvPr>
            <p:ph type="body" sz="quarter" idx="10"/>
          </p:nvPr>
        </p:nvSpPr>
        <p:spPr>
          <a:xfrm>
            <a:off x="411480" y="1600200"/>
            <a:ext cx="8321040" cy="4572000"/>
          </a:xfrm>
        </p:spPr>
        <p:txBody>
          <a:bodyPr numCol="2"/>
          <a:lstStyle>
            <a:lvl1pPr marL="0" indent="0">
              <a:spcBef>
                <a:spcPts val="1000"/>
              </a:spcBef>
              <a:buFontTx/>
              <a:buNone/>
              <a:defRPr sz="1000"/>
            </a:lvl1pPr>
            <a:lvl2pPr marL="137160" indent="-137160">
              <a:spcBef>
                <a:spcPts val="1000"/>
              </a:spcBef>
              <a:buFont typeface="Arial" panose="020B0604020202020204" pitchFamily="34" charset="0"/>
              <a:buChar char="▪"/>
              <a:defRPr sz="1000"/>
            </a:lvl2pPr>
            <a:lvl3pPr marL="274320" indent="-137160">
              <a:defRPr sz="1000"/>
            </a:lvl3pPr>
            <a:lvl4pPr marL="411480" indent="-137160">
              <a:defRPr sz="1000"/>
            </a:lvl4pPr>
            <a:lvl5pPr marL="548640" indent="-137160">
              <a:defRPr sz="1000"/>
            </a:lvl5pPr>
            <a:lvl6pPr marL="685800" indent="-137160">
              <a:defRPr sz="1000"/>
            </a:lvl6pPr>
            <a:lvl7pPr marL="822960" indent="-137160">
              <a:defRPr sz="1000"/>
            </a:lvl7pPr>
            <a:lvl8pPr marL="960120" indent="-137160">
              <a:defRPr sz="1000"/>
            </a:lvl8pPr>
            <a:lvl9pPr marL="1097280" indent="-137160">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108186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0F3CE13-290E-12C4-BDCA-17CB5BAFF747}"/>
              </a:ext>
            </a:extLst>
          </p:cNvPr>
          <p:cNvSpPr>
            <a:spLocks noGrp="1"/>
          </p:cNvSpPr>
          <p:nvPr>
            <p:ph type="pic" sz="quarter" idx="10"/>
          </p:nvPr>
        </p:nvSpPr>
        <p:spPr>
          <a:xfrm>
            <a:off x="0" y="0"/>
            <a:ext cx="9144000" cy="685800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4" name="Title 2">
            <a:extLst>
              <a:ext uri="{FF2B5EF4-FFF2-40B4-BE49-F238E27FC236}">
                <a16:creationId xmlns:a16="http://schemas.microsoft.com/office/drawing/2014/main" id="{0AF67DC4-909F-6BF0-DB86-8675E25715AB}"/>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299059132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and Image 0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a:xfrm>
            <a:off x="411480" y="411481"/>
            <a:ext cx="4023360" cy="914400"/>
          </a:xfrm>
        </p:spPr>
        <p:txBody>
          <a:bodyPr/>
          <a:lstStyle>
            <a:lvl1pPr>
              <a:defRPr sz="2800" b="1" cap="none" baseline="0"/>
            </a:lvl1pPr>
          </a:lstStyle>
          <a:p>
            <a:r>
              <a:rPr lang="en-US" dirty="0"/>
              <a:t>[Slide title]</a:t>
            </a:r>
          </a:p>
        </p:txBody>
      </p:sp>
      <p:sp>
        <p:nvSpPr>
          <p:cNvPr id="3" name="Content Placeholder 2"/>
          <p:cNvSpPr>
            <a:spLocks noGrp="1"/>
          </p:cNvSpPr>
          <p:nvPr>
            <p:ph sz="half" idx="1"/>
          </p:nvPr>
        </p:nvSpPr>
        <p:spPr>
          <a:xfrm>
            <a:off x="411479" y="1600200"/>
            <a:ext cx="40233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3">
            <a:extLst>
              <a:ext uri="{FF2B5EF4-FFF2-40B4-BE49-F238E27FC236}">
                <a16:creationId xmlns:a16="http://schemas.microsoft.com/office/drawing/2014/main" id="{A0F3CE13-290E-12C4-BDCA-17CB5BAFF747}"/>
              </a:ext>
            </a:extLst>
          </p:cNvPr>
          <p:cNvSpPr>
            <a:spLocks noGrp="1"/>
          </p:cNvSpPr>
          <p:nvPr>
            <p:ph type="pic" sz="quarter" idx="10"/>
          </p:nvPr>
        </p:nvSpPr>
        <p:spPr>
          <a:xfrm>
            <a:off x="4708527" y="411480"/>
            <a:ext cx="4024311" cy="576072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Tree>
    <p:extLst>
      <p:ext uri="{BB962C8B-B14F-4D97-AF65-F5344CB8AC3E}">
        <p14:creationId xmlns:p14="http://schemas.microsoft.com/office/powerpoint/2010/main" val="199330363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Image 02">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455EB0-A36D-4986-9393-AA1D5CE6C067}"/>
              </a:ext>
            </a:extLst>
          </p:cNvPr>
          <p:cNvSpPr>
            <a:spLocks noGrp="1"/>
          </p:cNvSpPr>
          <p:nvPr>
            <p:ph type="pic" sz="quarter" idx="10"/>
          </p:nvPr>
        </p:nvSpPr>
        <p:spPr>
          <a:xfrm>
            <a:off x="411479" y="411480"/>
            <a:ext cx="8321040" cy="310896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5" name="Title 2">
            <a:extLst>
              <a:ext uri="{FF2B5EF4-FFF2-40B4-BE49-F238E27FC236}">
                <a16:creationId xmlns:a16="http://schemas.microsoft.com/office/drawing/2014/main" id="{C17D0BA3-CE88-4FFE-E80D-CD039190BDDD}"/>
              </a:ext>
            </a:extLst>
          </p:cNvPr>
          <p:cNvSpPr>
            <a:spLocks noGrp="1"/>
          </p:cNvSpPr>
          <p:nvPr>
            <p:ph type="title" hasCustomPrompt="1"/>
          </p:nvPr>
        </p:nvSpPr>
        <p:spPr>
          <a:xfrm>
            <a:off x="411480" y="3794760"/>
            <a:ext cx="4023360" cy="914400"/>
          </a:xfrm>
        </p:spPr>
        <p:txBody>
          <a:bodyPr/>
          <a:lstStyle>
            <a:lvl1pPr>
              <a:defRPr sz="2800" b="1" cap="none" baseline="0"/>
            </a:lvl1pPr>
          </a:lstStyle>
          <a:p>
            <a:r>
              <a:rPr lang="en-US" dirty="0"/>
              <a:t>[Slide title]</a:t>
            </a:r>
          </a:p>
        </p:txBody>
      </p:sp>
      <p:sp>
        <p:nvSpPr>
          <p:cNvPr id="3" name="Content Placeholder 3"/>
          <p:cNvSpPr>
            <a:spLocks noGrp="1"/>
          </p:cNvSpPr>
          <p:nvPr>
            <p:ph sz="half" idx="1"/>
          </p:nvPr>
        </p:nvSpPr>
        <p:spPr>
          <a:xfrm>
            <a:off x="4709159" y="3794760"/>
            <a:ext cx="4023360"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7197917"/>
      </p:ext>
    </p:extLst>
  </p:cSld>
  <p:clrMapOvr>
    <a:masterClrMapping/>
  </p:clrMapOvr>
  <p:extLst>
    <p:ext uri="{DCECCB84-F9BA-43D5-87BE-67443E8EF086}">
      <p15:sldGuideLst xmlns:p15="http://schemas.microsoft.com/office/powerpoint/2012/main">
        <p15:guide id="1" orient="horz" pos="2390">
          <p15:clr>
            <a:srgbClr val="A4A3A4"/>
          </p15:clr>
        </p15:guide>
        <p15:guide id="2" orient="horz" pos="3888">
          <p15:clr>
            <a:srgbClr val="A4A3A4"/>
          </p15:clr>
        </p15:guide>
        <p15:guide id="3" orient="horz" pos="2218">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CA8445-317F-4A72-8852-C0515F4CD073}"/>
              </a:ext>
            </a:extLst>
          </p:cNvPr>
          <p:cNvSpPr/>
          <p:nvPr userDrawn="1"/>
        </p:nvSpPr>
        <p:spPr bwMode="auto">
          <a:xfrm>
            <a:off x="0" y="0"/>
            <a:ext cx="9144000" cy="1928972"/>
          </a:xfrm>
          <a:prstGeom prst="rect">
            <a:avLst/>
          </a:prstGeom>
          <a:solidFill>
            <a:srgbClr val="221F2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10179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ubtitle 2">
            <a:extLst>
              <a:ext uri="{FF2B5EF4-FFF2-40B4-BE49-F238E27FC236}">
                <a16:creationId xmlns:a16="http://schemas.microsoft.com/office/drawing/2014/main" id="{E7CD6B67-E5FB-DF5B-529C-89B1DE8B99F7}"/>
              </a:ext>
            </a:extLst>
          </p:cNvPr>
          <p:cNvSpPr>
            <a:spLocks noGrp="1"/>
          </p:cNvSpPr>
          <p:nvPr>
            <p:ph type="subTitle" idx="1"/>
          </p:nvPr>
        </p:nvSpPr>
        <p:spPr>
          <a:xfrm>
            <a:off x="0" y="2950887"/>
            <a:ext cx="9144000" cy="589169"/>
          </a:xfrm>
          <a:prstGeom prst="rect">
            <a:avLst/>
          </a:prstGeom>
        </p:spPr>
        <p:txBody>
          <a:bodyPr>
            <a:normAutofit/>
          </a:bodyPr>
          <a:lstStyle>
            <a:lvl1pPr marL="0" indent="0" algn="ctr">
              <a:buNone/>
              <a:defRPr sz="2400" b="1" baseline="0">
                <a:solidFill>
                  <a:schemeClr val="accent2"/>
                </a:solidFill>
                <a:latin typeface=" Arial"/>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endParaRPr lang="en-US" dirty="0"/>
          </a:p>
        </p:txBody>
      </p:sp>
      <p:pic>
        <p:nvPicPr>
          <p:cNvPr id="3" name="Picture 2" descr="Logo&#10;&#10;Description automatically generated">
            <a:extLst>
              <a:ext uri="{FF2B5EF4-FFF2-40B4-BE49-F238E27FC236}">
                <a16:creationId xmlns:a16="http://schemas.microsoft.com/office/drawing/2014/main" id="{5B98BFB9-A17E-B24C-BF58-92F1CC24AB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197" y="4425924"/>
            <a:ext cx="2124318" cy="2124318"/>
          </a:xfrm>
          <a:prstGeom prst="rect">
            <a:avLst/>
          </a:prstGeom>
        </p:spPr>
      </p:pic>
      <p:pic>
        <p:nvPicPr>
          <p:cNvPr id="10" name="Picture 9" descr="Logo&#10;&#10;Description automatically generated">
            <a:extLst>
              <a:ext uri="{FF2B5EF4-FFF2-40B4-BE49-F238E27FC236}">
                <a16:creationId xmlns:a16="http://schemas.microsoft.com/office/drawing/2014/main" id="{CC142270-C04B-EA05-E830-D98117C0A9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349" y="178433"/>
            <a:ext cx="6467302" cy="1524961"/>
          </a:xfrm>
          <a:prstGeom prst="rect">
            <a:avLst/>
          </a:prstGeom>
        </p:spPr>
      </p:pic>
      <p:sp>
        <p:nvSpPr>
          <p:cNvPr id="6" name="TextBox 5">
            <a:extLst>
              <a:ext uri="{FF2B5EF4-FFF2-40B4-BE49-F238E27FC236}">
                <a16:creationId xmlns:a16="http://schemas.microsoft.com/office/drawing/2014/main" id="{7E440F1F-5720-A6D8-F08C-A1C71CC22F87}"/>
              </a:ext>
            </a:extLst>
          </p:cNvPr>
          <p:cNvSpPr txBox="1"/>
          <p:nvPr userDrawn="1"/>
        </p:nvSpPr>
        <p:spPr>
          <a:xfrm>
            <a:off x="-1" y="3976799"/>
            <a:ext cx="9143998" cy="307777"/>
          </a:xfrm>
          <a:prstGeom prst="rect">
            <a:avLst/>
          </a:prstGeom>
          <a:noFill/>
        </p:spPr>
        <p:txBody>
          <a:bodyPr wrap="square" rtlCol="0">
            <a:spAutoFit/>
          </a:bodyPr>
          <a:lstStyle/>
          <a:p>
            <a:pPr algn="ctr"/>
            <a:r>
              <a:rPr lang="en-US" sz="1400" b="1" dirty="0">
                <a:latin typeface=" Arial"/>
              </a:rPr>
              <a:t> “BE ALL YOU CAN BE”</a:t>
            </a:r>
          </a:p>
        </p:txBody>
      </p:sp>
      <p:sp>
        <p:nvSpPr>
          <p:cNvPr id="7" name="TextBox 6">
            <a:extLst>
              <a:ext uri="{FF2B5EF4-FFF2-40B4-BE49-F238E27FC236}">
                <a16:creationId xmlns:a16="http://schemas.microsoft.com/office/drawing/2014/main" id="{F6BB9035-FC3E-F833-CBF5-0C69B64C23BF}"/>
              </a:ext>
            </a:extLst>
          </p:cNvPr>
          <p:cNvSpPr txBox="1"/>
          <p:nvPr userDrawn="1"/>
        </p:nvSpPr>
        <p:spPr>
          <a:xfrm>
            <a:off x="0" y="1936860"/>
            <a:ext cx="9144000" cy="830997"/>
          </a:xfrm>
          <a:prstGeom prst="rect">
            <a:avLst/>
          </a:prstGeom>
          <a:noFill/>
        </p:spPr>
        <p:txBody>
          <a:bodyPr wrap="square" rtlCol="0">
            <a:spAutoFit/>
          </a:bodyPr>
          <a:lstStyle/>
          <a:p>
            <a:pPr algn="ctr"/>
            <a:r>
              <a:rPr lang="en-US" sz="2400" b="1" dirty="0">
                <a:latin typeface=" Arial"/>
              </a:rPr>
              <a:t>HEADQUARTERS DEPARTMENT OF THE ARMY</a:t>
            </a:r>
            <a:br>
              <a:rPr lang="en-US" sz="2400" b="1" dirty="0">
                <a:latin typeface=" Arial"/>
              </a:rPr>
            </a:br>
            <a:r>
              <a:rPr lang="en-US" sz="2400" b="1" dirty="0">
                <a:latin typeface=" Arial"/>
              </a:rPr>
              <a:t>RETIREMENT SERVICES OFFICE</a:t>
            </a:r>
          </a:p>
        </p:txBody>
      </p:sp>
      <p:sp>
        <p:nvSpPr>
          <p:cNvPr id="12" name="Text Placeholder 11">
            <a:extLst>
              <a:ext uri="{FF2B5EF4-FFF2-40B4-BE49-F238E27FC236}">
                <a16:creationId xmlns:a16="http://schemas.microsoft.com/office/drawing/2014/main" id="{1ACCDC06-D88F-D6BE-FD0A-70BEE7D705CC}"/>
              </a:ext>
            </a:extLst>
          </p:cNvPr>
          <p:cNvSpPr>
            <a:spLocks noGrp="1"/>
          </p:cNvSpPr>
          <p:nvPr>
            <p:ph type="body" sz="quarter" idx="10" hasCustomPrompt="1"/>
          </p:nvPr>
        </p:nvSpPr>
        <p:spPr>
          <a:xfrm>
            <a:off x="-1" y="3649854"/>
            <a:ext cx="9143999" cy="316902"/>
          </a:xfrm>
        </p:spPr>
        <p:txBody>
          <a:bodyPr>
            <a:normAutofit/>
          </a:bodyPr>
          <a:lstStyle>
            <a:lvl1pPr marL="0" indent="0" algn="ctr">
              <a:buNone/>
              <a:defRPr sz="1400" b="1">
                <a:latin typeface=" Arial"/>
              </a:defRPr>
            </a:lvl1pPr>
          </a:lstStyle>
          <a:p>
            <a:pPr lvl="0"/>
            <a:r>
              <a:rPr lang="en-US" sz="1600" dirty="0">
                <a:latin typeface=" Arial"/>
              </a:rPr>
              <a:t>Click to add date</a:t>
            </a:r>
            <a:endParaRPr lang="en-US" dirty="0"/>
          </a:p>
        </p:txBody>
      </p:sp>
    </p:spTree>
    <p:extLst>
      <p:ext uri="{BB962C8B-B14F-4D97-AF65-F5344CB8AC3E}">
        <p14:creationId xmlns:p14="http://schemas.microsoft.com/office/powerpoint/2010/main" val="296416986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and 2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79" y="1600200"/>
            <a:ext cx="4023360" cy="228600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8" y="4114800"/>
            <a:ext cx="4023360"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3" name="Content Placeholder 4"/>
          <p:cNvSpPr>
            <a:spLocks noGrp="1"/>
          </p:cNvSpPr>
          <p:nvPr>
            <p:ph sz="half" idx="1"/>
          </p:nvPr>
        </p:nvSpPr>
        <p:spPr>
          <a:xfrm>
            <a:off x="411479" y="4526280"/>
            <a:ext cx="4023360" cy="164592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4709159" y="1600200"/>
            <a:ext cx="4023360" cy="228600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4709159" y="4114800"/>
            <a:ext cx="4023360"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4" name="Content Placeholder 7"/>
          <p:cNvSpPr>
            <a:spLocks noGrp="1"/>
          </p:cNvSpPr>
          <p:nvPr>
            <p:ph sz="half" idx="2"/>
          </p:nvPr>
        </p:nvSpPr>
        <p:spPr>
          <a:xfrm>
            <a:off x="4709159" y="4526280"/>
            <a:ext cx="4023360" cy="164592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05099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guide id="3" orient="horz" pos="2592">
          <p15:clr>
            <a:srgbClr val="A4A3A4"/>
          </p15:clr>
        </p15:guide>
        <p15:guide id="4" orient="horz" pos="2448">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3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79" y="1600200"/>
            <a:ext cx="2587752" cy="16916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8"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3" name="Content Placeholder 4"/>
          <p:cNvSpPr>
            <a:spLocks noGrp="1"/>
          </p:cNvSpPr>
          <p:nvPr>
            <p:ph sz="half" idx="1"/>
          </p:nvPr>
        </p:nvSpPr>
        <p:spPr>
          <a:xfrm>
            <a:off x="411479"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3278123" y="1600200"/>
            <a:ext cx="2587752" cy="16916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3278123"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4" name="Content Placeholder 7"/>
          <p:cNvSpPr>
            <a:spLocks noGrp="1"/>
          </p:cNvSpPr>
          <p:nvPr>
            <p:ph sz="half" idx="2"/>
          </p:nvPr>
        </p:nvSpPr>
        <p:spPr>
          <a:xfrm>
            <a:off x="3278123"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a:extLst>
              <a:ext uri="{FF2B5EF4-FFF2-40B4-BE49-F238E27FC236}">
                <a16:creationId xmlns:a16="http://schemas.microsoft.com/office/drawing/2014/main" id="{2F1293E6-42E9-E8B5-FFA8-86FB82D4865C}"/>
              </a:ext>
            </a:extLst>
          </p:cNvPr>
          <p:cNvSpPr>
            <a:spLocks noGrp="1"/>
          </p:cNvSpPr>
          <p:nvPr>
            <p:ph type="pic" sz="quarter" idx="15"/>
          </p:nvPr>
        </p:nvSpPr>
        <p:spPr>
          <a:xfrm>
            <a:off x="6144767" y="1600200"/>
            <a:ext cx="2587752" cy="16916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11" name="Text Placeholder 9">
            <a:extLst>
              <a:ext uri="{FF2B5EF4-FFF2-40B4-BE49-F238E27FC236}">
                <a16:creationId xmlns:a16="http://schemas.microsoft.com/office/drawing/2014/main" id="{1A0087B1-BE04-FAAE-807C-18D539A58557}"/>
              </a:ext>
            </a:extLst>
          </p:cNvPr>
          <p:cNvSpPr>
            <a:spLocks noGrp="1"/>
          </p:cNvSpPr>
          <p:nvPr>
            <p:ph type="body" sz="quarter" idx="16" hasCustomPrompt="1"/>
          </p:nvPr>
        </p:nvSpPr>
        <p:spPr>
          <a:xfrm>
            <a:off x="6144767"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12" name="Content Placeholder 10">
            <a:extLst>
              <a:ext uri="{FF2B5EF4-FFF2-40B4-BE49-F238E27FC236}">
                <a16:creationId xmlns:a16="http://schemas.microsoft.com/office/drawing/2014/main" id="{9A4D43E8-8B9E-0180-3592-10B667D09516}"/>
              </a:ext>
            </a:extLst>
          </p:cNvPr>
          <p:cNvSpPr>
            <a:spLocks noGrp="1"/>
          </p:cNvSpPr>
          <p:nvPr>
            <p:ph sz="half" idx="17"/>
          </p:nvPr>
        </p:nvSpPr>
        <p:spPr>
          <a:xfrm>
            <a:off x="6144767"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8137149"/>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2218">
          <p15:clr>
            <a:srgbClr val="A4A3A4"/>
          </p15:clr>
        </p15:guide>
        <p15:guide id="3" orient="horz" pos="3888">
          <p15:clr>
            <a:srgbClr val="A4A3A4"/>
          </p15:clr>
        </p15:guide>
        <p15:guide id="4" orient="horz" pos="2074">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4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80" y="1600200"/>
            <a:ext cx="187451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9"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3" name="Content Placeholder 4"/>
          <p:cNvSpPr>
            <a:spLocks noGrp="1"/>
          </p:cNvSpPr>
          <p:nvPr>
            <p:ph sz="half" idx="1"/>
          </p:nvPr>
        </p:nvSpPr>
        <p:spPr>
          <a:xfrm>
            <a:off x="41148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2571603" y="1600200"/>
            <a:ext cx="187451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2571603"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4" name="Content Placeholder 7"/>
          <p:cNvSpPr>
            <a:spLocks noGrp="1"/>
          </p:cNvSpPr>
          <p:nvPr>
            <p:ph sz="half" idx="2"/>
          </p:nvPr>
        </p:nvSpPr>
        <p:spPr>
          <a:xfrm>
            <a:off x="2571603"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a:extLst>
              <a:ext uri="{FF2B5EF4-FFF2-40B4-BE49-F238E27FC236}">
                <a16:creationId xmlns:a16="http://schemas.microsoft.com/office/drawing/2014/main" id="{2F1293E6-42E9-E8B5-FFA8-86FB82D4865C}"/>
              </a:ext>
            </a:extLst>
          </p:cNvPr>
          <p:cNvSpPr>
            <a:spLocks noGrp="1"/>
          </p:cNvSpPr>
          <p:nvPr>
            <p:ph type="pic" sz="quarter" idx="15"/>
          </p:nvPr>
        </p:nvSpPr>
        <p:spPr>
          <a:xfrm>
            <a:off x="4697880" y="1600200"/>
            <a:ext cx="187451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11" name="Text Placeholder 9">
            <a:extLst>
              <a:ext uri="{FF2B5EF4-FFF2-40B4-BE49-F238E27FC236}">
                <a16:creationId xmlns:a16="http://schemas.microsoft.com/office/drawing/2014/main" id="{1A0087B1-BE04-FAAE-807C-18D539A58557}"/>
              </a:ext>
            </a:extLst>
          </p:cNvPr>
          <p:cNvSpPr>
            <a:spLocks noGrp="1"/>
          </p:cNvSpPr>
          <p:nvPr>
            <p:ph type="body" sz="quarter" idx="16" hasCustomPrompt="1"/>
          </p:nvPr>
        </p:nvSpPr>
        <p:spPr>
          <a:xfrm>
            <a:off x="4697880"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12" name="Content Placeholder 10">
            <a:extLst>
              <a:ext uri="{FF2B5EF4-FFF2-40B4-BE49-F238E27FC236}">
                <a16:creationId xmlns:a16="http://schemas.microsoft.com/office/drawing/2014/main" id="{9A4D43E8-8B9E-0180-3592-10B667D09516}"/>
              </a:ext>
            </a:extLst>
          </p:cNvPr>
          <p:cNvSpPr>
            <a:spLocks noGrp="1"/>
          </p:cNvSpPr>
          <p:nvPr>
            <p:ph sz="half" idx="17"/>
          </p:nvPr>
        </p:nvSpPr>
        <p:spPr>
          <a:xfrm>
            <a:off x="469788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1">
            <a:extLst>
              <a:ext uri="{FF2B5EF4-FFF2-40B4-BE49-F238E27FC236}">
                <a16:creationId xmlns:a16="http://schemas.microsoft.com/office/drawing/2014/main" id="{D206E8B5-48CF-3920-10E8-5C214FEE93B1}"/>
              </a:ext>
            </a:extLst>
          </p:cNvPr>
          <p:cNvSpPr>
            <a:spLocks noGrp="1"/>
          </p:cNvSpPr>
          <p:nvPr>
            <p:ph type="pic" sz="quarter" idx="19"/>
          </p:nvPr>
        </p:nvSpPr>
        <p:spPr>
          <a:xfrm>
            <a:off x="6858000" y="1600200"/>
            <a:ext cx="187451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14" name="Text Placeholder 12">
            <a:extLst>
              <a:ext uri="{FF2B5EF4-FFF2-40B4-BE49-F238E27FC236}">
                <a16:creationId xmlns:a16="http://schemas.microsoft.com/office/drawing/2014/main" id="{30A8711B-6FCD-CC40-76D9-6F2EED66A6EF}"/>
              </a:ext>
            </a:extLst>
          </p:cNvPr>
          <p:cNvSpPr>
            <a:spLocks noGrp="1"/>
          </p:cNvSpPr>
          <p:nvPr>
            <p:ph type="body" sz="quarter" idx="20" hasCustomPrompt="1"/>
          </p:nvPr>
        </p:nvSpPr>
        <p:spPr>
          <a:xfrm>
            <a:off x="6858000"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15" name="Content Placeholder 13">
            <a:extLst>
              <a:ext uri="{FF2B5EF4-FFF2-40B4-BE49-F238E27FC236}">
                <a16:creationId xmlns:a16="http://schemas.microsoft.com/office/drawing/2014/main" id="{ABA13BFB-DABC-41BC-F712-51774CC8BA1C}"/>
              </a:ext>
            </a:extLst>
          </p:cNvPr>
          <p:cNvSpPr>
            <a:spLocks noGrp="1"/>
          </p:cNvSpPr>
          <p:nvPr>
            <p:ph sz="half" idx="21"/>
          </p:nvPr>
        </p:nvSpPr>
        <p:spPr>
          <a:xfrm>
            <a:off x="685800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551765"/>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1786">
          <p15:clr>
            <a:srgbClr val="A4A3A4"/>
          </p15:clr>
        </p15:guide>
        <p15:guide id="3" orient="horz" pos="3888">
          <p15:clr>
            <a:srgbClr val="A4A3A4"/>
          </p15:clr>
        </p15:guide>
        <p15:guide id="4" orient="horz" pos="1930">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9" name="Text Placeholder 2">
            <a:extLst>
              <a:ext uri="{FF2B5EF4-FFF2-40B4-BE49-F238E27FC236}">
                <a16:creationId xmlns:a16="http://schemas.microsoft.com/office/drawing/2014/main" id="{B62121C3-FD56-A9B2-1088-141E0BDB4C18}"/>
              </a:ext>
            </a:extLst>
          </p:cNvPr>
          <p:cNvSpPr>
            <a:spLocks noGrp="1"/>
          </p:cNvSpPr>
          <p:nvPr>
            <p:ph type="body" sz="quarter" idx="11" hasCustomPrompt="1"/>
          </p:nvPr>
        </p:nvSpPr>
        <p:spPr>
          <a:xfrm>
            <a:off x="411480" y="2148840"/>
            <a:ext cx="6173470" cy="402336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7009821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 Image">
    <p:bg>
      <p:bgPr>
        <a:solidFill>
          <a:srgbClr val="221F20"/>
        </a:solidFill>
        <a:effectLst/>
      </p:bgPr>
    </p:bg>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6769D177-5706-BF02-E48C-A2FC186D577D}"/>
              </a:ext>
            </a:extLst>
          </p:cNvPr>
          <p:cNvSpPr>
            <a:spLocks noGrp="1"/>
          </p:cNvSpPr>
          <p:nvPr>
            <p:ph type="pic" sz="quarter" idx="10"/>
          </p:nvPr>
        </p:nvSpPr>
        <p:spPr>
          <a:xfrm>
            <a:off x="0" y="0"/>
            <a:ext cx="9144000" cy="6858000"/>
          </a:xfrm>
          <a:solidFill>
            <a:srgbClr val="565557"/>
          </a:solidFill>
        </p:spPr>
        <p:txBody>
          <a:bodyPr anchor="ctr" anchorCtr="0"/>
          <a:lstStyle>
            <a:lvl1pPr marL="0" indent="0" algn="ctr">
              <a:buFontTx/>
              <a:buNone/>
              <a:defRPr sz="1000">
                <a:solidFill>
                  <a:srgbClr val="FFFFFF"/>
                </a:solidFill>
              </a:defRPr>
            </a:lvl1pPr>
          </a:lstStyle>
          <a:p>
            <a:r>
              <a:rPr lang="en-US"/>
              <a:t>Click icon to add picture</a:t>
            </a:r>
            <a:endParaRPr lang="en-US" dirty="0"/>
          </a:p>
        </p:txBody>
      </p:sp>
      <p:sp>
        <p:nvSpPr>
          <p:cNvPr id="2" name="Title 2"/>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4" name="Text Placeholder 3">
            <a:extLst>
              <a:ext uri="{FF2B5EF4-FFF2-40B4-BE49-F238E27FC236}">
                <a16:creationId xmlns:a16="http://schemas.microsoft.com/office/drawing/2014/main" id="{CADC6E9F-9E2F-3968-F76A-CD8240DB9C82}"/>
              </a:ext>
            </a:extLst>
          </p:cNvPr>
          <p:cNvSpPr>
            <a:spLocks noGrp="1"/>
          </p:cNvSpPr>
          <p:nvPr>
            <p:ph type="body" sz="quarter" idx="11" hasCustomPrompt="1"/>
          </p:nvPr>
        </p:nvSpPr>
        <p:spPr>
          <a:xfrm>
            <a:off x="411480" y="2148839"/>
            <a:ext cx="6173470" cy="91440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24953777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 White 0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411480" y="2148840"/>
            <a:ext cx="6173470" cy="402336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5586851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White 0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914400"/>
          </a:xfrm>
        </p:spPr>
        <p:txBody>
          <a:bodyPr anchor="t" anchorCtr="0"/>
          <a:lstStyle>
            <a:lvl1pPr>
              <a:lnSpc>
                <a:spcPct val="90000"/>
              </a:lnSpc>
              <a:defRPr sz="2400" spc="0" baseline="0">
                <a:solidFill>
                  <a:schemeClr val="tx2"/>
                </a:solidFill>
              </a:defRPr>
            </a:lvl1pPr>
          </a:lstStyle>
          <a:p>
            <a:r>
              <a:rPr lang="en-US" dirty="0"/>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411480" y="1600200"/>
            <a:ext cx="7254462" cy="4572000"/>
          </a:xfrm>
        </p:spPr>
        <p:txBody>
          <a:bodyPr/>
          <a:lstStyle>
            <a:lvl1pPr marL="0" indent="0">
              <a:lnSpc>
                <a:spcPct val="90000"/>
              </a:lnSpc>
              <a:spcBef>
                <a:spcPts val="0"/>
              </a:spcBef>
              <a:buFontTx/>
              <a:buNone/>
              <a:defRPr sz="32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[Long section description]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184304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Half Image">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7" name="Text Placeholder 2">
            <a:extLst>
              <a:ext uri="{FF2B5EF4-FFF2-40B4-BE49-F238E27FC236}">
                <a16:creationId xmlns:a16="http://schemas.microsoft.com/office/drawing/2014/main" id="{FD05FCA9-6234-AA37-16E9-CA72B744A81B}"/>
              </a:ext>
            </a:extLst>
          </p:cNvPr>
          <p:cNvSpPr>
            <a:spLocks noGrp="1"/>
          </p:cNvSpPr>
          <p:nvPr>
            <p:ph type="body" sz="quarter" idx="11" hasCustomPrompt="1"/>
          </p:nvPr>
        </p:nvSpPr>
        <p:spPr>
          <a:xfrm>
            <a:off x="411480" y="2148840"/>
            <a:ext cx="4023994" cy="4023360"/>
          </a:xfrm>
        </p:spPr>
        <p:txBody>
          <a:bodyPr/>
          <a:lstStyle>
            <a:lvl1pPr marL="0" indent="0">
              <a:spcBef>
                <a:spcPts val="1000"/>
              </a:spcBef>
              <a:buFontTx/>
              <a:buNone/>
              <a:defRPr/>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description]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Picture Placeholder 3">
            <a:extLst>
              <a:ext uri="{FF2B5EF4-FFF2-40B4-BE49-F238E27FC236}">
                <a16:creationId xmlns:a16="http://schemas.microsoft.com/office/drawing/2014/main" id="{99F1DF14-7FE6-F760-F31F-7EF2AD60D9CA}"/>
              </a:ext>
            </a:extLst>
          </p:cNvPr>
          <p:cNvSpPr>
            <a:spLocks noGrp="1"/>
          </p:cNvSpPr>
          <p:nvPr>
            <p:ph type="pic" sz="quarter" idx="10"/>
          </p:nvPr>
        </p:nvSpPr>
        <p:spPr>
          <a:xfrm>
            <a:off x="4708527" y="411480"/>
            <a:ext cx="4024311" cy="5760720"/>
          </a:xfrm>
          <a:solidFill>
            <a:srgbClr val="565557"/>
          </a:solidFill>
        </p:spPr>
        <p:txBody>
          <a:bodyPr anchor="ctr" anchorCtr="0"/>
          <a:lstStyle>
            <a:lvl1pPr marL="0" indent="0" algn="ctr">
              <a:buFontTx/>
              <a:buNone/>
              <a:defRPr sz="1000">
                <a:solidFill>
                  <a:srgbClr val="FFFFFF"/>
                </a:solidFill>
              </a:defRPr>
            </a:lvl1pPr>
          </a:lstStyle>
          <a:p>
            <a:r>
              <a:rPr lang="en-US"/>
              <a:t>Click icon to add picture</a:t>
            </a:r>
            <a:endParaRPr lang="en-US" dirty="0"/>
          </a:p>
        </p:txBody>
      </p:sp>
    </p:spTree>
    <p:extLst>
      <p:ext uri="{BB962C8B-B14F-4D97-AF65-F5344CB8AC3E}">
        <p14:creationId xmlns:p14="http://schemas.microsoft.com/office/powerpoint/2010/main" val="26143427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Half Image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7" name="Text Placeholder 2">
            <a:extLst>
              <a:ext uri="{FF2B5EF4-FFF2-40B4-BE49-F238E27FC236}">
                <a16:creationId xmlns:a16="http://schemas.microsoft.com/office/drawing/2014/main" id="{FD05FCA9-6234-AA37-16E9-CA72B744A81B}"/>
              </a:ext>
            </a:extLst>
          </p:cNvPr>
          <p:cNvSpPr>
            <a:spLocks noGrp="1"/>
          </p:cNvSpPr>
          <p:nvPr>
            <p:ph type="body" sz="quarter" idx="11" hasCustomPrompt="1"/>
          </p:nvPr>
        </p:nvSpPr>
        <p:spPr>
          <a:xfrm>
            <a:off x="411480" y="2148840"/>
            <a:ext cx="4023994" cy="4023360"/>
          </a:xfrm>
        </p:spPr>
        <p:txBody>
          <a:bodyPr/>
          <a:lstStyle>
            <a:lvl1pPr marL="0" indent="0">
              <a:spcBef>
                <a:spcPts val="1000"/>
              </a:spcBef>
              <a:buFontTx/>
              <a:buNone/>
              <a:defRPr/>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description]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Picture Placeholder 3">
            <a:extLst>
              <a:ext uri="{FF2B5EF4-FFF2-40B4-BE49-F238E27FC236}">
                <a16:creationId xmlns:a16="http://schemas.microsoft.com/office/drawing/2014/main" id="{99F1DF14-7FE6-F760-F31F-7EF2AD60D9CA}"/>
              </a:ext>
            </a:extLst>
          </p:cNvPr>
          <p:cNvSpPr>
            <a:spLocks noGrp="1"/>
          </p:cNvSpPr>
          <p:nvPr>
            <p:ph type="pic" sz="quarter" idx="10"/>
          </p:nvPr>
        </p:nvSpPr>
        <p:spPr>
          <a:xfrm>
            <a:off x="4708527" y="411480"/>
            <a:ext cx="4024311" cy="576072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Tree>
    <p:extLst>
      <p:ext uri="{BB962C8B-B14F-4D97-AF65-F5344CB8AC3E}">
        <p14:creationId xmlns:p14="http://schemas.microsoft.com/office/powerpoint/2010/main" val="21949376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1199980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81038"/>
            <a:ext cx="7886700" cy="1009652"/>
          </a:xfrm>
        </p:spPr>
        <p:txBody>
          <a:bodyPr/>
          <a:lstStyle>
            <a:lvl1pPr>
              <a:defRPr sz="3200">
                <a:latin typeface=" Aria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atin typeface=" Arial"/>
              </a:defRPr>
            </a:lvl1pPr>
            <a:lvl2pPr>
              <a:defRPr sz="1600">
                <a:latin typeface=" Arial"/>
              </a:defRPr>
            </a:lvl2pPr>
            <a:lvl3pPr>
              <a:defRPr sz="1600">
                <a:latin typeface=" Arial"/>
              </a:defRPr>
            </a:lvl3pPr>
            <a:lvl4pPr>
              <a:defRPr sz="1600">
                <a:latin typeface=" Arial"/>
              </a:defRPr>
            </a:lvl4pPr>
            <a:lvl5pPr>
              <a:defRPr sz="1600">
                <a:latin typeface=" 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AEA964B7-45D0-6577-93B6-F00EDA4A89F6}"/>
              </a:ext>
            </a:extLst>
          </p:cNvPr>
          <p:cNvSpPr/>
          <p:nvPr userDrawn="1"/>
        </p:nvSpPr>
        <p:spPr>
          <a:xfrm>
            <a:off x="0" y="8315"/>
            <a:ext cx="9144000" cy="540325"/>
          </a:xfrm>
          <a:prstGeom prst="rect">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FFA0EC90-0184-E6A4-A2C0-12DF821473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316" y="110888"/>
            <a:ext cx="1421477" cy="335178"/>
          </a:xfrm>
          <a:prstGeom prst="rect">
            <a:avLst/>
          </a:prstGeom>
        </p:spPr>
      </p:pic>
      <p:pic>
        <p:nvPicPr>
          <p:cNvPr id="13" name="Picture 12">
            <a:extLst>
              <a:ext uri="{FF2B5EF4-FFF2-40B4-BE49-F238E27FC236}">
                <a16:creationId xmlns:a16="http://schemas.microsoft.com/office/drawing/2014/main" id="{A4A77253-C1DF-7C5D-B6BE-81D2C277A6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1363" y="231681"/>
            <a:ext cx="2124092" cy="176721"/>
          </a:xfrm>
          <a:prstGeom prst="rect">
            <a:avLst/>
          </a:prstGeom>
        </p:spPr>
      </p:pic>
      <p:sp>
        <p:nvSpPr>
          <p:cNvPr id="15" name="Rectangle 14">
            <a:extLst>
              <a:ext uri="{FF2B5EF4-FFF2-40B4-BE49-F238E27FC236}">
                <a16:creationId xmlns:a16="http://schemas.microsoft.com/office/drawing/2014/main" id="{02479123-6A92-010B-2D39-C7F75D3BEFA5}"/>
              </a:ext>
            </a:extLst>
          </p:cNvPr>
          <p:cNvSpPr/>
          <p:nvPr userDrawn="1"/>
        </p:nvSpPr>
        <p:spPr>
          <a:xfrm>
            <a:off x="0" y="6626319"/>
            <a:ext cx="9144000" cy="250910"/>
          </a:xfrm>
          <a:prstGeom prst="rect">
            <a:avLst/>
          </a:prstGeom>
          <a:solidFill>
            <a:schemeClr val="bg2"/>
          </a:solidFill>
          <a:ln>
            <a:solidFill>
              <a:schemeClr val="bg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Slide Number">
            <a:extLst>
              <a:ext uri="{FF2B5EF4-FFF2-40B4-BE49-F238E27FC236}">
                <a16:creationId xmlns:a16="http://schemas.microsoft.com/office/drawing/2014/main" id="{AD853356-C150-88FB-F992-EA4049639123}"/>
              </a:ext>
            </a:extLst>
          </p:cNvPr>
          <p:cNvSpPr txBox="1">
            <a:spLocks/>
          </p:cNvSpPr>
          <p:nvPr userDrawn="1"/>
        </p:nvSpPr>
        <p:spPr>
          <a:xfrm>
            <a:off x="7937500" y="6629716"/>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29720071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 Black">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35282276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898259"/>
      </p:ext>
    </p:extLst>
  </p:cSld>
  <p:clrMapOvr>
    <a:masterClrMapping/>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 Black">
    <p:bg>
      <p:bgPr>
        <a:solidFill>
          <a:srgbClr val="221F2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1872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221F20"/>
        </a:solidFill>
        <a:effectLst/>
      </p:bgPr>
    </p:bg>
    <p:spTree>
      <p:nvGrpSpPr>
        <p:cNvPr id="1" name=""/>
        <p:cNvGrpSpPr/>
        <p:nvPr/>
      </p:nvGrpSpPr>
      <p:grpSpPr>
        <a:xfrm>
          <a:off x="0" y="0"/>
          <a:ext cx="0" cy="0"/>
          <a:chOff x="0" y="0"/>
          <a:chExt cx="0" cy="0"/>
        </a:xfrm>
      </p:grpSpPr>
      <p:pic>
        <p:nvPicPr>
          <p:cNvPr id="3" name="U.S. Army" descr="U.S. Army">
            <a:extLst>
              <a:ext uri="{FF2B5EF4-FFF2-40B4-BE49-F238E27FC236}">
                <a16:creationId xmlns:a16="http://schemas.microsoft.com/office/drawing/2014/main" id="{E4F6B025-702C-7FC1-C4AA-4FA277C9FAE2}"/>
              </a:ext>
            </a:extLst>
          </p:cNvPr>
          <p:cNvPicPr>
            <a:picLocks noChangeAspect="1"/>
          </p:cNvPicPr>
          <p:nvPr userDrawn="1"/>
        </p:nvPicPr>
        <p:blipFill>
          <a:blip r:embed="rId2"/>
          <a:stretch>
            <a:fillRect/>
          </a:stretch>
        </p:blipFill>
        <p:spPr bwMode="black">
          <a:xfrm>
            <a:off x="109855" y="112631"/>
            <a:ext cx="3246120" cy="1225808"/>
          </a:xfrm>
          <a:prstGeom prst="rect">
            <a:avLst/>
          </a:prstGeom>
        </p:spPr>
      </p:pic>
      <p:sp>
        <p:nvSpPr>
          <p:cNvPr id="7" name="TextBox">
            <a:extLst>
              <a:ext uri="{FF2B5EF4-FFF2-40B4-BE49-F238E27FC236}">
                <a16:creationId xmlns:a16="http://schemas.microsoft.com/office/drawing/2014/main" id="{9FBB499C-D22E-E02E-342C-293D573F4036}"/>
              </a:ext>
            </a:extLst>
          </p:cNvPr>
          <p:cNvSpPr txBox="1"/>
          <p:nvPr userDrawn="1"/>
        </p:nvSpPr>
        <p:spPr>
          <a:xfrm>
            <a:off x="411162" y="2148840"/>
            <a:ext cx="8321040" cy="1371600"/>
          </a:xfrm>
          <a:prstGeom prst="rect">
            <a:avLst/>
          </a:prstGeom>
          <a:noFill/>
        </p:spPr>
        <p:txBody>
          <a:bodyPr wrap="square" lIns="0" tIns="0" rIns="0" bIns="0" rtlCol="0">
            <a:noAutofit/>
          </a:bodyPr>
          <a:lstStyle/>
          <a:p>
            <a:pPr marL="0" indent="0">
              <a:lnSpc>
                <a:spcPct val="90000"/>
              </a:lnSpc>
              <a:spcBef>
                <a:spcPts val="0"/>
              </a:spcBef>
              <a:buSzPct val="100000"/>
              <a:buFontTx/>
              <a:buNone/>
            </a:pPr>
            <a:r>
              <a:rPr lang="en-US" sz="4800" cap="all" baseline="0" dirty="0">
                <a:solidFill>
                  <a:srgbClr val="FFCC01"/>
                </a:solidFill>
              </a:rPr>
              <a:t>THANK YOU.</a:t>
            </a:r>
          </a:p>
        </p:txBody>
      </p:sp>
      <p:sp>
        <p:nvSpPr>
          <p:cNvPr id="5" name="Text Placeholder 1">
            <a:extLst>
              <a:ext uri="{FF2B5EF4-FFF2-40B4-BE49-F238E27FC236}">
                <a16:creationId xmlns:a16="http://schemas.microsoft.com/office/drawing/2014/main" id="{900DDD06-33DA-C48B-4271-22D241C5EC75}"/>
              </a:ext>
            </a:extLst>
          </p:cNvPr>
          <p:cNvSpPr>
            <a:spLocks noGrp="1"/>
          </p:cNvSpPr>
          <p:nvPr>
            <p:ph type="body" sz="quarter" idx="10" hasCustomPrompt="1"/>
          </p:nvPr>
        </p:nvSpPr>
        <p:spPr>
          <a:xfrm>
            <a:off x="411163" y="5075238"/>
            <a:ext cx="4024312" cy="1371599"/>
          </a:xfrm>
        </p:spPr>
        <p:txBody>
          <a:bodyPr anchor="b" anchorCtr="0"/>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dirty="0"/>
              <a:t>[Optional contact information]</a:t>
            </a:r>
          </a:p>
        </p:txBody>
      </p:sp>
    </p:spTree>
    <p:extLst>
      <p:ext uri="{BB962C8B-B14F-4D97-AF65-F5344CB8AC3E}">
        <p14:creationId xmlns:p14="http://schemas.microsoft.com/office/powerpoint/2010/main" val="4013077089"/>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221F20"/>
        </a:solidFill>
        <a:effectLst/>
      </p:bgPr>
    </p:bg>
    <p:spTree>
      <p:nvGrpSpPr>
        <p:cNvPr id="1" name=""/>
        <p:cNvGrpSpPr/>
        <p:nvPr/>
      </p:nvGrpSpPr>
      <p:grpSpPr>
        <a:xfrm>
          <a:off x="0" y="0"/>
          <a:ext cx="0" cy="0"/>
          <a:chOff x="0" y="0"/>
          <a:chExt cx="0" cy="0"/>
        </a:xfrm>
      </p:grpSpPr>
      <p:pic>
        <p:nvPicPr>
          <p:cNvPr id="6" name="U.S. Army" descr="U.S. Army">
            <a:extLst>
              <a:ext uri="{FF2B5EF4-FFF2-40B4-BE49-F238E27FC236}">
                <a16:creationId xmlns:a16="http://schemas.microsoft.com/office/drawing/2014/main" id="{0B06A788-76BC-690C-D43E-FC2BDE0FB202}"/>
              </a:ext>
            </a:extLst>
          </p:cNvPr>
          <p:cNvPicPr>
            <a:picLocks noChangeAspect="1"/>
          </p:cNvPicPr>
          <p:nvPr userDrawn="1"/>
        </p:nvPicPr>
        <p:blipFill>
          <a:blip r:embed="rId2"/>
          <a:stretch>
            <a:fillRect/>
          </a:stretch>
        </p:blipFill>
        <p:spPr bwMode="black">
          <a:xfrm>
            <a:off x="1303020" y="2057400"/>
            <a:ext cx="6537960" cy="2468880"/>
          </a:xfrm>
          <a:prstGeom prst="rect">
            <a:avLst/>
          </a:prstGeom>
        </p:spPr>
      </p:pic>
    </p:spTree>
    <p:extLst>
      <p:ext uri="{BB962C8B-B14F-4D97-AF65-F5344CB8AC3E}">
        <p14:creationId xmlns:p14="http://schemas.microsoft.com/office/powerpoint/2010/main" val="1544394259"/>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6896100" y="6578600"/>
            <a:ext cx="2133600" cy="228600"/>
          </a:xfrm>
          <a:prstGeom prst="rect">
            <a:avLst/>
          </a:prstGeom>
        </p:spPr>
        <p:txBody>
          <a:bodyPr/>
          <a:lstStyle>
            <a:lvl1pPr eaLnBrk="1" hangingPunct="1">
              <a:defRPr>
                <a:latin typeface="Arial" charset="0"/>
              </a:defRPr>
            </a:lvl1pPr>
          </a:lstStyle>
          <a:p>
            <a:pPr>
              <a:defRPr/>
            </a:pPr>
            <a:endParaRPr lang="en-US" dirty="0"/>
          </a:p>
        </p:txBody>
      </p:sp>
    </p:spTree>
    <p:extLst>
      <p:ext uri="{BB962C8B-B14F-4D97-AF65-F5344CB8AC3E}">
        <p14:creationId xmlns:p14="http://schemas.microsoft.com/office/powerpoint/2010/main" val="2124085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dirty="0"/>
          </a:p>
        </p:txBody>
      </p:sp>
    </p:spTree>
    <p:extLst>
      <p:ext uri="{BB962C8B-B14F-4D97-AF65-F5344CB8AC3E}">
        <p14:creationId xmlns:p14="http://schemas.microsoft.com/office/powerpoint/2010/main" val="32441175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9C22363-E9D1-4497-ADA9-AD797A8029A4}"/>
              </a:ext>
            </a:extLst>
          </p:cNvPr>
          <p:cNvSpPr>
            <a:spLocks noGrp="1"/>
          </p:cNvSpPr>
          <p:nvPr>
            <p:ph type="sldNum" sz="quarter" idx="10"/>
          </p:nvPr>
        </p:nvSpPr>
        <p:spPr>
          <a:xfrm>
            <a:off x="8415068" y="6659562"/>
            <a:ext cx="444500" cy="212725"/>
          </a:xfrm>
          <a:prstGeom prst="rect">
            <a:avLst/>
          </a:prstGeom>
        </p:spPr>
        <p:txBody>
          <a:bodyPr/>
          <a:lstStyle>
            <a:lvl1pPr algn="r">
              <a:defRPr sz="1000" b="1" smtClean="0"/>
            </a:lvl1pPr>
          </a:lstStyle>
          <a:p>
            <a:pPr>
              <a:defRPr/>
            </a:pPr>
            <a:fld id="{301A75A4-4FA6-4EF7-BA72-742C13F88E10}" type="slidenum">
              <a:rPr lang="en-US" smtClean="0"/>
              <a:pPr>
                <a:defRPr/>
              </a:pPr>
              <a:t>‹#›</a:t>
            </a:fld>
            <a:endParaRPr lang="en-US" dirty="0"/>
          </a:p>
        </p:txBody>
      </p:sp>
    </p:spTree>
    <p:extLst>
      <p:ext uri="{BB962C8B-B14F-4D97-AF65-F5344CB8AC3E}">
        <p14:creationId xmlns:p14="http://schemas.microsoft.com/office/powerpoint/2010/main" val="322379557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81038"/>
            <a:ext cx="7886700" cy="1009652"/>
          </a:xfrm>
        </p:spPr>
        <p:txBody>
          <a:bodyPr/>
          <a:lstStyle>
            <a:lvl1pPr>
              <a:defRPr sz="3200">
                <a:latin typeface=" Aria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atin typeface=" Arial"/>
              </a:defRPr>
            </a:lvl1pPr>
            <a:lvl2pPr>
              <a:defRPr sz="1600">
                <a:latin typeface=" Arial"/>
              </a:defRPr>
            </a:lvl2pPr>
            <a:lvl3pPr>
              <a:defRPr sz="1600">
                <a:latin typeface=" Arial"/>
              </a:defRPr>
            </a:lvl3pPr>
            <a:lvl4pPr>
              <a:defRPr sz="1600">
                <a:latin typeface=" Arial"/>
              </a:defRPr>
            </a:lvl4pPr>
            <a:lvl5pPr>
              <a:defRPr sz="1600">
                <a:latin typeface=" 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AEA964B7-45D0-6577-93B6-F00EDA4A89F6}"/>
              </a:ext>
            </a:extLst>
          </p:cNvPr>
          <p:cNvSpPr/>
          <p:nvPr userDrawn="1"/>
        </p:nvSpPr>
        <p:spPr>
          <a:xfrm>
            <a:off x="0" y="8315"/>
            <a:ext cx="9144000" cy="540325"/>
          </a:xfrm>
          <a:prstGeom prst="rect">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FFA0EC90-0184-E6A4-A2C0-12DF821473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316" y="110888"/>
            <a:ext cx="1421477" cy="335178"/>
          </a:xfrm>
          <a:prstGeom prst="rect">
            <a:avLst/>
          </a:prstGeom>
        </p:spPr>
      </p:pic>
      <p:pic>
        <p:nvPicPr>
          <p:cNvPr id="13" name="Picture 12">
            <a:extLst>
              <a:ext uri="{FF2B5EF4-FFF2-40B4-BE49-F238E27FC236}">
                <a16:creationId xmlns:a16="http://schemas.microsoft.com/office/drawing/2014/main" id="{A4A77253-C1DF-7C5D-B6BE-81D2C277A6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1363" y="231681"/>
            <a:ext cx="2124092" cy="176721"/>
          </a:xfrm>
          <a:prstGeom prst="rect">
            <a:avLst/>
          </a:prstGeom>
        </p:spPr>
      </p:pic>
      <p:sp>
        <p:nvSpPr>
          <p:cNvPr id="15" name="Rectangle 14">
            <a:extLst>
              <a:ext uri="{FF2B5EF4-FFF2-40B4-BE49-F238E27FC236}">
                <a16:creationId xmlns:a16="http://schemas.microsoft.com/office/drawing/2014/main" id="{02479123-6A92-010B-2D39-C7F75D3BEFA5}"/>
              </a:ext>
            </a:extLst>
          </p:cNvPr>
          <p:cNvSpPr/>
          <p:nvPr userDrawn="1"/>
        </p:nvSpPr>
        <p:spPr>
          <a:xfrm>
            <a:off x="0" y="6626319"/>
            <a:ext cx="9144000" cy="250910"/>
          </a:xfrm>
          <a:prstGeom prst="rect">
            <a:avLst/>
          </a:prstGeom>
          <a:solidFill>
            <a:schemeClr val="bg2"/>
          </a:solidFill>
          <a:ln>
            <a:solidFill>
              <a:schemeClr val="bg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a:extLst>
              <a:ext uri="{FF2B5EF4-FFF2-40B4-BE49-F238E27FC236}">
                <a16:creationId xmlns:a16="http://schemas.microsoft.com/office/drawing/2014/main" id="{556D5D23-3487-09D1-8CF9-0BB381341E53}"/>
              </a:ext>
            </a:extLst>
          </p:cNvPr>
          <p:cNvSpPr txBox="1"/>
          <p:nvPr userDrawn="1"/>
        </p:nvSpPr>
        <p:spPr>
          <a:xfrm>
            <a:off x="411479" y="6629716"/>
            <a:ext cx="4023996" cy="182880"/>
          </a:xfrm>
          <a:prstGeom prst="rect">
            <a:avLst/>
          </a:prstGeom>
          <a:noFill/>
        </p:spPr>
        <p:txBody>
          <a:bodyPr wrap="none" lIns="0" tIns="0" rIns="0" bIns="0" rtlCol="0" anchor="b" anchorCtr="0">
            <a:noAutofit/>
          </a:bodyPr>
          <a:lstStyle/>
          <a:p>
            <a:pPr marL="0" indent="0">
              <a:lnSpc>
                <a:spcPct val="100000"/>
              </a:lnSpc>
              <a:spcBef>
                <a:spcPts val="0"/>
              </a:spcBef>
              <a:buSzPct val="100000"/>
              <a:buFontTx/>
              <a:buNone/>
            </a:pPr>
            <a:r>
              <a:rPr lang="en-US" sz="700" b="1" cap="all" baseline="0" dirty="0">
                <a:solidFill>
                  <a:schemeClr val="tx2"/>
                </a:solidFill>
              </a:rPr>
              <a:t>[DIVISION/UNIT]   |   [RANK] [FIRSTNAME LASTNAME], [GROUP]</a:t>
            </a:r>
          </a:p>
        </p:txBody>
      </p:sp>
      <p:sp>
        <p:nvSpPr>
          <p:cNvPr id="18" name="Date/Version">
            <a:extLst>
              <a:ext uri="{FF2B5EF4-FFF2-40B4-BE49-F238E27FC236}">
                <a16:creationId xmlns:a16="http://schemas.microsoft.com/office/drawing/2014/main" id="{839BA191-2847-D080-1613-CC12F557292E}"/>
              </a:ext>
            </a:extLst>
          </p:cNvPr>
          <p:cNvSpPr txBox="1"/>
          <p:nvPr userDrawn="1"/>
        </p:nvSpPr>
        <p:spPr>
          <a:xfrm>
            <a:off x="6858000" y="6629716"/>
            <a:ext cx="806450" cy="182880"/>
          </a:xfrm>
          <a:prstGeom prst="rect">
            <a:avLst/>
          </a:prstGeom>
          <a:noFill/>
        </p:spPr>
        <p:txBody>
          <a:bodyPr wrap="none" lIns="0" tIns="0" rIns="0" bIns="0" rtlCol="0" anchor="b" anchorCtr="0">
            <a:noAutofit/>
          </a:bodyPr>
          <a:lstStyle/>
          <a:p>
            <a:pPr marL="0" indent="0" algn="r">
              <a:lnSpc>
                <a:spcPct val="100000"/>
              </a:lnSpc>
              <a:spcBef>
                <a:spcPts val="0"/>
              </a:spcBef>
              <a:buSzPct val="100000"/>
              <a:buFontTx/>
              <a:buNone/>
            </a:pPr>
            <a:r>
              <a:rPr lang="en-US" sz="700" b="1" cap="all" baseline="0" dirty="0">
                <a:solidFill>
                  <a:schemeClr val="tx2"/>
                </a:solidFill>
              </a:rPr>
              <a:t>00.00.0000</a:t>
            </a:r>
          </a:p>
        </p:txBody>
      </p:sp>
      <p:sp>
        <p:nvSpPr>
          <p:cNvPr id="19" name="Slide Number">
            <a:extLst>
              <a:ext uri="{FF2B5EF4-FFF2-40B4-BE49-F238E27FC236}">
                <a16:creationId xmlns:a16="http://schemas.microsoft.com/office/drawing/2014/main" id="{AD853356-C150-88FB-F992-EA4049639123}"/>
              </a:ext>
            </a:extLst>
          </p:cNvPr>
          <p:cNvSpPr txBox="1">
            <a:spLocks/>
          </p:cNvSpPr>
          <p:nvPr userDrawn="1"/>
        </p:nvSpPr>
        <p:spPr>
          <a:xfrm>
            <a:off x="7937500" y="6629716"/>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87875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rgbClr val="221F20"/>
        </a:solidFill>
        <a:effectLst/>
      </p:bgPr>
    </p:bg>
    <p:spTree>
      <p:nvGrpSpPr>
        <p:cNvPr id="1" name=""/>
        <p:cNvGrpSpPr/>
        <p:nvPr/>
      </p:nvGrpSpPr>
      <p:grpSpPr>
        <a:xfrm>
          <a:off x="0" y="0"/>
          <a:ext cx="0" cy="0"/>
          <a:chOff x="0" y="0"/>
          <a:chExt cx="0" cy="0"/>
        </a:xfrm>
      </p:grpSpPr>
      <p:pic>
        <p:nvPicPr>
          <p:cNvPr id="3" name="U.S. Army" descr="U.S. Army">
            <a:extLst>
              <a:ext uri="{FF2B5EF4-FFF2-40B4-BE49-F238E27FC236}">
                <a16:creationId xmlns:a16="http://schemas.microsoft.com/office/drawing/2014/main" id="{E4F6B025-702C-7FC1-C4AA-4FA277C9FAE2}"/>
              </a:ext>
            </a:extLst>
          </p:cNvPr>
          <p:cNvPicPr>
            <a:picLocks noChangeAspect="1"/>
          </p:cNvPicPr>
          <p:nvPr userDrawn="1"/>
        </p:nvPicPr>
        <p:blipFill>
          <a:blip r:embed="rId2"/>
          <a:stretch>
            <a:fillRect/>
          </a:stretch>
        </p:blipFill>
        <p:spPr bwMode="black">
          <a:xfrm>
            <a:off x="109855" y="112631"/>
            <a:ext cx="3246120" cy="1225808"/>
          </a:xfrm>
          <a:prstGeom prst="rect">
            <a:avLst/>
          </a:prstGeom>
        </p:spPr>
      </p:pic>
      <p:sp>
        <p:nvSpPr>
          <p:cNvPr id="7" name="TextBox">
            <a:extLst>
              <a:ext uri="{FF2B5EF4-FFF2-40B4-BE49-F238E27FC236}">
                <a16:creationId xmlns:a16="http://schemas.microsoft.com/office/drawing/2014/main" id="{9FBB499C-D22E-E02E-342C-293D573F4036}"/>
              </a:ext>
            </a:extLst>
          </p:cNvPr>
          <p:cNvSpPr txBox="1"/>
          <p:nvPr userDrawn="1"/>
        </p:nvSpPr>
        <p:spPr>
          <a:xfrm>
            <a:off x="411480" y="2743200"/>
            <a:ext cx="8321040" cy="1371600"/>
          </a:xfrm>
          <a:prstGeom prst="rect">
            <a:avLst/>
          </a:prstGeom>
          <a:noFill/>
        </p:spPr>
        <p:txBody>
          <a:bodyPr wrap="square" lIns="0" tIns="0" rIns="0" bIns="0" rtlCol="0">
            <a:noAutofit/>
          </a:bodyPr>
          <a:lstStyle/>
          <a:p>
            <a:pPr marL="0" indent="0" algn="ctr">
              <a:lnSpc>
                <a:spcPct val="90000"/>
              </a:lnSpc>
              <a:spcBef>
                <a:spcPts val="0"/>
              </a:spcBef>
              <a:buSzPct val="100000"/>
              <a:buFontTx/>
              <a:buNone/>
            </a:pPr>
            <a:r>
              <a:rPr lang="en-US" sz="4800" cap="all" baseline="0" dirty="0">
                <a:solidFill>
                  <a:srgbClr val="FFCC01"/>
                </a:solidFill>
              </a:rPr>
              <a:t>THANK YOU!</a:t>
            </a:r>
          </a:p>
        </p:txBody>
      </p:sp>
      <p:sp>
        <p:nvSpPr>
          <p:cNvPr id="5" name="Text Placeholder 1">
            <a:extLst>
              <a:ext uri="{FF2B5EF4-FFF2-40B4-BE49-F238E27FC236}">
                <a16:creationId xmlns:a16="http://schemas.microsoft.com/office/drawing/2014/main" id="{900DDD06-33DA-C48B-4271-22D241C5EC75}"/>
              </a:ext>
            </a:extLst>
          </p:cNvPr>
          <p:cNvSpPr>
            <a:spLocks noGrp="1"/>
          </p:cNvSpPr>
          <p:nvPr>
            <p:ph type="body" sz="quarter" idx="10" hasCustomPrompt="1"/>
          </p:nvPr>
        </p:nvSpPr>
        <p:spPr>
          <a:xfrm>
            <a:off x="411163" y="5075238"/>
            <a:ext cx="4024312" cy="1371599"/>
          </a:xfrm>
        </p:spPr>
        <p:txBody>
          <a:bodyPr anchor="b" anchorCtr="0"/>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dirty="0"/>
              <a:t>[Optional contact information]</a:t>
            </a:r>
          </a:p>
        </p:txBody>
      </p:sp>
    </p:spTree>
    <p:extLst>
      <p:ext uri="{BB962C8B-B14F-4D97-AF65-F5344CB8AC3E}">
        <p14:creationId xmlns:p14="http://schemas.microsoft.com/office/powerpoint/2010/main" val="227817845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ogo">
    <p:bg>
      <p:bgPr>
        <a:solidFill>
          <a:srgbClr val="221F20"/>
        </a:solidFill>
        <a:effectLst/>
      </p:bgPr>
    </p:bg>
    <p:spTree>
      <p:nvGrpSpPr>
        <p:cNvPr id="1" name=""/>
        <p:cNvGrpSpPr/>
        <p:nvPr/>
      </p:nvGrpSpPr>
      <p:grpSpPr>
        <a:xfrm>
          <a:off x="0" y="0"/>
          <a:ext cx="0" cy="0"/>
          <a:chOff x="0" y="0"/>
          <a:chExt cx="0" cy="0"/>
        </a:xfrm>
      </p:grpSpPr>
      <p:pic>
        <p:nvPicPr>
          <p:cNvPr id="6" name="U.S. Army" descr="U.S. Army">
            <a:extLst>
              <a:ext uri="{FF2B5EF4-FFF2-40B4-BE49-F238E27FC236}">
                <a16:creationId xmlns:a16="http://schemas.microsoft.com/office/drawing/2014/main" id="{0B06A788-76BC-690C-D43E-FC2BDE0FB202}"/>
              </a:ext>
            </a:extLst>
          </p:cNvPr>
          <p:cNvPicPr>
            <a:picLocks noChangeAspect="1"/>
          </p:cNvPicPr>
          <p:nvPr userDrawn="1"/>
        </p:nvPicPr>
        <p:blipFill>
          <a:blip r:embed="rId2"/>
          <a:stretch>
            <a:fillRect/>
          </a:stretch>
        </p:blipFill>
        <p:spPr bwMode="black">
          <a:xfrm>
            <a:off x="1303020" y="2057400"/>
            <a:ext cx="6537960" cy="2468880"/>
          </a:xfrm>
          <a:prstGeom prst="rect">
            <a:avLst/>
          </a:prstGeom>
        </p:spPr>
      </p:pic>
    </p:spTree>
    <p:extLst>
      <p:ext uri="{BB962C8B-B14F-4D97-AF65-F5344CB8AC3E}">
        <p14:creationId xmlns:p14="http://schemas.microsoft.com/office/powerpoint/2010/main" val="144843314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8009DB-8E50-4E57-A048-87691CA18767}"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26592190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009DB-8E50-4E57-A048-87691CA18767}" type="datetimeFigureOut">
              <a:rPr lang="en-US" smtClean="0"/>
              <a:t>9/27/2024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B9B36-C0DB-412F-8B70-F7241C2B28DD}" type="slidenum">
              <a:rPr lang="en-US" smtClean="0"/>
              <a:t>‹#›</a:t>
            </a:fld>
            <a:endParaRPr lang="en-US"/>
          </a:p>
        </p:txBody>
      </p:sp>
    </p:spTree>
    <p:extLst>
      <p:ext uri="{BB962C8B-B14F-4D97-AF65-F5344CB8AC3E}">
        <p14:creationId xmlns:p14="http://schemas.microsoft.com/office/powerpoint/2010/main" val="2809683071"/>
      </p:ext>
    </p:extLst>
  </p:cSld>
  <p:clrMap bg1="lt1" tx1="dk1" bg2="lt2" tx2="dk2" accent1="accent1" accent2="accent2" accent3="accent3" accent4="accent4" accent5="accent5" accent6="accent6" hlink="hlink" folHlink="folHlink"/>
  <p:sldLayoutIdLst>
    <p:sldLayoutId id="2147483672" r:id="rId1"/>
    <p:sldLayoutId id="2147483714" r:id="rId2"/>
    <p:sldLayoutId id="2147483713" r:id="rId3"/>
    <p:sldLayoutId id="2147483715" r:id="rId4"/>
    <p:sldLayoutId id="2147483712" r:id="rId5"/>
    <p:sldLayoutId id="2147483674" r:id="rId6"/>
    <p:sldLayoutId id="2147483710" r:id="rId7"/>
    <p:sldLayoutId id="2147483711"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 id="2147483697" r:id="rId42"/>
    <p:sldLayoutId id="2147483698" r:id="rId43"/>
    <p:sldLayoutId id="2147483699" r:id="rId44"/>
    <p:sldLayoutId id="2147483700" r:id="rId45"/>
    <p:sldLayoutId id="2147483701" r:id="rId46"/>
    <p:sldLayoutId id="2147483702" r:id="rId47"/>
    <p:sldLayoutId id="2147483703" r:id="rId48"/>
    <p:sldLayoutId id="2147483704" r:id="rId49"/>
    <p:sldLayoutId id="2147483705" r:id="rId50"/>
    <p:sldLayoutId id="2147483706" r:id="rId51"/>
    <p:sldLayoutId id="2147483707" r:id="rId52"/>
    <p:sldLayoutId id="2147483708" r:id="rId53"/>
    <p:sldLayoutId id="2147483709" r:id="rId54"/>
    <p:sldLayoutId id="2147483716" r:id="rId55"/>
    <p:sldLayoutId id="2147483717" r:id="rId56"/>
    <p:sldLayoutId id="2147483718"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21.xml"/><Relationship Id="rId16" Type="http://schemas.openxmlformats.org/officeDocument/2006/relationships/diagramColors" Target="../diagrams/colors4.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myarmybenefits.us.army.mil/Benefit-Calculators/SBP-Premium-Calculator"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actuary.defense.gov/Survivor-Benefit-Plans/"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hyperlink" Target="https://soldierforlife.army.mil/Retirement/NationalGuard" TargetMode="External"/><Relationship Id="rId3" Type="http://schemas.openxmlformats.org/officeDocument/2006/relationships/hyperlink" Target="https://soldierforlife.army.mil/Retirement/survivor-benefit-plan" TargetMode="External"/><Relationship Id="rId7" Type="http://schemas.openxmlformats.org/officeDocument/2006/relationships/hyperlink" Target="https://soldierforlife.army.mil/Retirement/ArmyReserve"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https://myarmybenefits.us.army.mil/" TargetMode="External"/><Relationship Id="rId5" Type="http://schemas.openxmlformats.org/officeDocument/2006/relationships/hyperlink" Target="http://myarmybenefits.us.army.mil/" TargetMode="External"/><Relationship Id="rId4" Type="http://schemas.openxmlformats.org/officeDocument/2006/relationships/hyperlink" Target="https://www.hrc.army.mil/content/Gray%20Area%20Retirements%20Branch"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056A87D-B259-2382-321F-195E9BE5A6C7}"/>
              </a:ext>
            </a:extLst>
          </p:cNvPr>
          <p:cNvSpPr>
            <a:spLocks noGrp="1"/>
          </p:cNvSpPr>
          <p:nvPr>
            <p:ph type="subTitle" idx="1"/>
          </p:nvPr>
        </p:nvSpPr>
        <p:spPr>
          <a:xfrm>
            <a:off x="0" y="2768007"/>
            <a:ext cx="9144000" cy="869655"/>
          </a:xfrm>
        </p:spPr>
        <p:txBody>
          <a:bodyPr>
            <a:noAutofit/>
          </a:bodyPr>
          <a:lstStyle/>
          <a:p>
            <a:r>
              <a:rPr lang="en-US" dirty="0"/>
              <a:t>Reserve Component Survivor Benefit Plan (RCSBP) </a:t>
            </a:r>
          </a:p>
          <a:p>
            <a:r>
              <a:rPr lang="en-US" dirty="0"/>
              <a:t>Mandatory Brief</a:t>
            </a:r>
          </a:p>
        </p:txBody>
      </p:sp>
      <p:sp>
        <p:nvSpPr>
          <p:cNvPr id="5" name="Text Placeholder 4">
            <a:extLst>
              <a:ext uri="{FF2B5EF4-FFF2-40B4-BE49-F238E27FC236}">
                <a16:creationId xmlns:a16="http://schemas.microsoft.com/office/drawing/2014/main" id="{79587492-8835-D945-5344-5D1F534F2E1D}"/>
              </a:ext>
            </a:extLst>
          </p:cNvPr>
          <p:cNvSpPr>
            <a:spLocks noGrp="1"/>
          </p:cNvSpPr>
          <p:nvPr>
            <p:ph type="body" sz="quarter" idx="10"/>
          </p:nvPr>
        </p:nvSpPr>
        <p:spPr>
          <a:xfrm>
            <a:off x="-1" y="3686430"/>
            <a:ext cx="9143999" cy="316902"/>
          </a:xfrm>
        </p:spPr>
        <p:txBody>
          <a:bodyPr/>
          <a:lstStyle/>
          <a:p>
            <a:r>
              <a:rPr lang="en-US"/>
              <a:t>30 April 2024</a:t>
            </a:r>
            <a:endParaRPr lang="en-US" dirty="0"/>
          </a:p>
        </p:txBody>
      </p:sp>
    </p:spTree>
    <p:extLst>
      <p:ext uri="{BB962C8B-B14F-4D97-AF65-F5344CB8AC3E}">
        <p14:creationId xmlns:p14="http://schemas.microsoft.com/office/powerpoint/2010/main" val="252956309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4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eaLnBrk="1" hangingPunct="1"/>
            <a:r>
              <a:rPr lang="en-US" altLang="en-US" b="1" dirty="0">
                <a:solidFill>
                  <a:schemeClr val="tx1"/>
                </a:solidFill>
                <a:latin typeface="Arial" panose="020B0604020202020204" pitchFamily="34" charset="0"/>
              </a:rPr>
              <a:t>Three Part Decision</a:t>
            </a:r>
          </a:p>
        </p:txBody>
      </p:sp>
      <p:sp>
        <p:nvSpPr>
          <p:cNvPr id="2" name="Content Placeholder 1"/>
          <p:cNvSpPr>
            <a:spLocks noGrp="1"/>
          </p:cNvSpPr>
          <p:nvPr>
            <p:ph idx="1"/>
          </p:nvPr>
        </p:nvSpPr>
        <p:spPr/>
        <p:txBody>
          <a:bodyPr>
            <a:normAutofit/>
          </a:bodyPr>
          <a:lstStyle/>
          <a:p>
            <a:pPr>
              <a:lnSpc>
                <a:spcPct val="100000"/>
              </a:lnSpc>
              <a:buFont typeface="Arial" panose="020B0604020202020204" pitchFamily="34" charset="0"/>
              <a:buChar char="•"/>
            </a:pPr>
            <a:r>
              <a:rPr lang="en-US" altLang="en-US" sz="2400" dirty="0"/>
              <a:t>Election Option</a:t>
            </a:r>
          </a:p>
          <a:p>
            <a:pPr>
              <a:lnSpc>
                <a:spcPct val="100000"/>
              </a:lnSpc>
              <a:buFont typeface="Arial" panose="020B0604020202020204" pitchFamily="34" charset="0"/>
              <a:buChar char="•"/>
            </a:pPr>
            <a:endParaRPr lang="en-US" altLang="en-US" sz="2400" dirty="0"/>
          </a:p>
          <a:p>
            <a:pPr>
              <a:lnSpc>
                <a:spcPct val="100000"/>
              </a:lnSpc>
              <a:buFont typeface="Arial" panose="020B0604020202020204" pitchFamily="34" charset="0"/>
              <a:buChar char="•"/>
            </a:pPr>
            <a:r>
              <a:rPr lang="en-US" altLang="en-US" sz="2400" dirty="0"/>
              <a:t>Election Category</a:t>
            </a:r>
          </a:p>
          <a:p>
            <a:pPr>
              <a:lnSpc>
                <a:spcPct val="100000"/>
              </a:lnSpc>
              <a:buFont typeface="Arial" panose="020B0604020202020204" pitchFamily="34" charset="0"/>
              <a:buChar char="•"/>
            </a:pPr>
            <a:endParaRPr lang="en-US" altLang="en-US" sz="2400" dirty="0"/>
          </a:p>
          <a:p>
            <a:pPr>
              <a:lnSpc>
                <a:spcPct val="100000"/>
              </a:lnSpc>
              <a:buFont typeface="Arial" panose="020B0604020202020204" pitchFamily="34" charset="0"/>
              <a:buChar char="•"/>
            </a:pPr>
            <a:r>
              <a:rPr lang="en-US" altLang="en-US" sz="2400" dirty="0"/>
              <a:t>Base Amount</a:t>
            </a:r>
          </a:p>
        </p:txBody>
      </p:sp>
    </p:spTree>
    <p:extLst>
      <p:ext uri="{BB962C8B-B14F-4D97-AF65-F5344CB8AC3E}">
        <p14:creationId xmlns:p14="http://schemas.microsoft.com/office/powerpoint/2010/main" val="321374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B1BD488-6EE0-F473-C6A1-94CBCFB5A93C}"/>
              </a:ext>
            </a:extLst>
          </p:cNvPr>
          <p:cNvSpPr/>
          <p:nvPr/>
        </p:nvSpPr>
        <p:spPr>
          <a:xfrm>
            <a:off x="5912678" y="1302026"/>
            <a:ext cx="2905125" cy="48444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a:extLst>
              <a:ext uri="{FF2B5EF4-FFF2-40B4-BE49-F238E27FC236}">
                <a16:creationId xmlns:a16="http://schemas.microsoft.com/office/drawing/2014/main" id="{DFB2E7D2-3AEF-E9C7-F346-FA9635B07344}"/>
              </a:ext>
            </a:extLst>
          </p:cNvPr>
          <p:cNvSpPr/>
          <p:nvPr/>
        </p:nvSpPr>
        <p:spPr>
          <a:xfrm>
            <a:off x="1771357" y="1292507"/>
            <a:ext cx="4172243" cy="4909018"/>
          </a:xfrm>
          <a:prstGeom prst="rect">
            <a:avLst/>
          </a:prstGeom>
          <a:solidFill>
            <a:schemeClr val="accent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rgbClr val="FF0000"/>
              </a:solidFill>
            </a:endParaRPr>
          </a:p>
        </p:txBody>
      </p:sp>
      <p:cxnSp>
        <p:nvCxnSpPr>
          <p:cNvPr id="6" name="Straight Connector 5">
            <a:extLst>
              <a:ext uri="{FF2B5EF4-FFF2-40B4-BE49-F238E27FC236}">
                <a16:creationId xmlns:a16="http://schemas.microsoft.com/office/drawing/2014/main" id="{56D5556C-4BB0-0973-43FE-87F3F1709585}"/>
              </a:ext>
            </a:extLst>
          </p:cNvPr>
          <p:cNvCxnSpPr>
            <a:cxnSpLocks/>
          </p:cNvCxnSpPr>
          <p:nvPr/>
        </p:nvCxnSpPr>
        <p:spPr>
          <a:xfrm>
            <a:off x="457200" y="2205787"/>
            <a:ext cx="83343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AECDD13-3995-D263-6206-A4C66B275FF4}"/>
              </a:ext>
            </a:extLst>
          </p:cNvPr>
          <p:cNvCxnSpPr>
            <a:cxnSpLocks/>
          </p:cNvCxnSpPr>
          <p:nvPr/>
        </p:nvCxnSpPr>
        <p:spPr>
          <a:xfrm flipH="1">
            <a:off x="1768182" y="1292507"/>
            <a:ext cx="3175" cy="49201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3099BE-3918-13D7-0F7C-ED389F5333C8}"/>
              </a:ext>
            </a:extLst>
          </p:cNvPr>
          <p:cNvCxnSpPr>
            <a:cxnSpLocks/>
          </p:cNvCxnSpPr>
          <p:nvPr/>
        </p:nvCxnSpPr>
        <p:spPr>
          <a:xfrm>
            <a:off x="5936431" y="1292507"/>
            <a:ext cx="7169" cy="49201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681" name="TextBox 20">
            <a:extLst>
              <a:ext uri="{FF2B5EF4-FFF2-40B4-BE49-F238E27FC236}">
                <a16:creationId xmlns:a16="http://schemas.microsoft.com/office/drawing/2014/main" id="{73767629-3AF4-37F6-C843-C1F25744805B}"/>
              </a:ext>
            </a:extLst>
          </p:cNvPr>
          <p:cNvSpPr txBox="1">
            <a:spLocks noChangeArrowheads="1"/>
          </p:cNvSpPr>
          <p:nvPr/>
        </p:nvSpPr>
        <p:spPr bwMode="auto">
          <a:xfrm>
            <a:off x="1782763" y="1316787"/>
            <a:ext cx="4029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RCSBP Coverage</a:t>
            </a:r>
          </a:p>
        </p:txBody>
      </p:sp>
      <p:sp>
        <p:nvSpPr>
          <p:cNvPr id="28682" name="TextBox 21">
            <a:extLst>
              <a:ext uri="{FF2B5EF4-FFF2-40B4-BE49-F238E27FC236}">
                <a16:creationId xmlns:a16="http://schemas.microsoft.com/office/drawing/2014/main" id="{F9CC1282-31C7-BA7A-DFF2-0AAEA2500DFF}"/>
              </a:ext>
            </a:extLst>
          </p:cNvPr>
          <p:cNvSpPr txBox="1">
            <a:spLocks noChangeArrowheads="1"/>
          </p:cNvSpPr>
          <p:nvPr/>
        </p:nvSpPr>
        <p:spPr bwMode="auto">
          <a:xfrm>
            <a:off x="6172200" y="1323137"/>
            <a:ext cx="25130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SBP Coverage</a:t>
            </a:r>
          </a:p>
        </p:txBody>
      </p:sp>
      <p:sp>
        <p:nvSpPr>
          <p:cNvPr id="153" name="Rectangle 152">
            <a:extLst>
              <a:ext uri="{FF2B5EF4-FFF2-40B4-BE49-F238E27FC236}">
                <a16:creationId xmlns:a16="http://schemas.microsoft.com/office/drawing/2014/main" id="{568509BD-9008-6792-4697-1CDA6918FA05}"/>
              </a:ext>
            </a:extLst>
          </p:cNvPr>
          <p:cNvSpPr/>
          <p:nvPr/>
        </p:nvSpPr>
        <p:spPr>
          <a:xfrm>
            <a:off x="152400" y="4469823"/>
            <a:ext cx="670574" cy="584775"/>
          </a:xfrm>
          <a:prstGeom prst="rect">
            <a:avLst/>
          </a:prstGeom>
          <a:noFill/>
        </p:spPr>
        <p:txBody>
          <a:bodyPr>
            <a:spAutoFit/>
          </a:bodyPr>
          <a:lstStyle/>
          <a:p>
            <a:pPr algn="ctr">
              <a:defRPr/>
            </a:pPr>
            <a:r>
              <a:rPr lang="en-US" sz="3200" b="1" dirty="0">
                <a:ln w="12700">
                  <a:solidFill>
                    <a:schemeClr val="accent3">
                      <a:lumMod val="50000"/>
                    </a:schemeClr>
                  </a:solidFill>
                  <a:prstDash val="solid"/>
                </a:ln>
                <a:solidFill>
                  <a:schemeClr val="bg2"/>
                </a:solidFill>
                <a:effectLst>
                  <a:innerShdw blurRad="177800">
                    <a:schemeClr val="accent3">
                      <a:lumMod val="50000"/>
                    </a:schemeClr>
                  </a:innerShdw>
                </a:effectLst>
              </a:rPr>
              <a:t>A</a:t>
            </a:r>
            <a:endParaRPr lang="en-US" sz="1200" b="1" dirty="0">
              <a:ln w="12700">
                <a:solidFill>
                  <a:schemeClr val="accent3">
                    <a:lumMod val="50000"/>
                  </a:schemeClr>
                </a:solidFill>
                <a:prstDash val="solid"/>
              </a:ln>
              <a:solidFill>
                <a:schemeClr val="bg2"/>
              </a:solidFill>
              <a:effectLst>
                <a:innerShdw blurRad="177800">
                  <a:schemeClr val="accent3">
                    <a:lumMod val="50000"/>
                  </a:schemeClr>
                </a:innerShdw>
              </a:effectLst>
            </a:endParaRPr>
          </a:p>
        </p:txBody>
      </p:sp>
      <p:sp>
        <p:nvSpPr>
          <p:cNvPr id="163" name="Rectangle 162">
            <a:extLst>
              <a:ext uri="{FF2B5EF4-FFF2-40B4-BE49-F238E27FC236}">
                <a16:creationId xmlns:a16="http://schemas.microsoft.com/office/drawing/2014/main" id="{CEA26AB3-F113-8B8E-A7C1-2063E1807933}"/>
              </a:ext>
            </a:extLst>
          </p:cNvPr>
          <p:cNvSpPr/>
          <p:nvPr/>
        </p:nvSpPr>
        <p:spPr>
          <a:xfrm>
            <a:off x="533400" y="4607293"/>
            <a:ext cx="1251413" cy="307777"/>
          </a:xfrm>
          <a:prstGeom prst="rect">
            <a:avLst/>
          </a:prstGeom>
          <a:noFill/>
        </p:spPr>
        <p:txBody>
          <a:bodyPr>
            <a:spAutoFit/>
          </a:bodyPr>
          <a:lstStyle/>
          <a:p>
            <a:pPr algn="ctr">
              <a:defRPr/>
            </a:pPr>
            <a:r>
              <a:rPr lang="en-US" sz="1200" b="1" dirty="0">
                <a:ln w="12700">
                  <a:solidFill>
                    <a:schemeClr val="accent3">
                      <a:lumMod val="50000"/>
                    </a:schemeClr>
                  </a:solidFill>
                  <a:prstDash val="solid"/>
                </a:ln>
                <a:solidFill>
                  <a:schemeClr val="bg2"/>
                </a:solidFill>
                <a:effectLst>
                  <a:innerShdw blurRad="177800">
                    <a:schemeClr val="accent3">
                      <a:lumMod val="50000"/>
                    </a:schemeClr>
                  </a:innerShdw>
                </a:effectLst>
              </a:rPr>
              <a:t>=</a:t>
            </a:r>
            <a:r>
              <a:rPr lang="en-US" sz="1400" b="1" dirty="0">
                <a:ln w="12700">
                  <a:solidFill>
                    <a:schemeClr val="accent3">
                      <a:lumMod val="50000"/>
                    </a:schemeClr>
                  </a:solidFill>
                  <a:prstDash val="solid"/>
                </a:ln>
                <a:solidFill>
                  <a:schemeClr val="bg2"/>
                </a:solidFill>
                <a:effectLst>
                  <a:innerShdw blurRad="177800">
                    <a:schemeClr val="accent3">
                      <a:lumMod val="50000"/>
                    </a:schemeClr>
                  </a:innerShdw>
                </a:effectLst>
              </a:rPr>
              <a:t> </a:t>
            </a:r>
            <a:r>
              <a:rPr lang="en-US" sz="1200" b="1" dirty="0">
                <a:ln w="12700">
                  <a:solidFill>
                    <a:schemeClr val="accent3">
                      <a:lumMod val="50000"/>
                    </a:schemeClr>
                  </a:solidFill>
                  <a:prstDash val="solid"/>
                </a:ln>
                <a:solidFill>
                  <a:schemeClr val="bg2"/>
                </a:solidFill>
                <a:effectLst>
                  <a:innerShdw blurRad="177800">
                    <a:schemeClr val="accent3">
                      <a:lumMod val="50000"/>
                    </a:schemeClr>
                  </a:innerShdw>
                </a:effectLst>
              </a:rPr>
              <a:t>Annuity Starts</a:t>
            </a:r>
          </a:p>
        </p:txBody>
      </p:sp>
      <p:sp>
        <p:nvSpPr>
          <p:cNvPr id="28686" name="Oval 22">
            <a:extLst>
              <a:ext uri="{FF2B5EF4-FFF2-40B4-BE49-F238E27FC236}">
                <a16:creationId xmlns:a16="http://schemas.microsoft.com/office/drawing/2014/main" id="{25A9D3E7-D919-4B64-613C-B3DADDDD03A6}"/>
              </a:ext>
            </a:extLst>
          </p:cNvPr>
          <p:cNvSpPr>
            <a:spLocks noChangeArrowheads="1"/>
          </p:cNvSpPr>
          <p:nvPr/>
        </p:nvSpPr>
        <p:spPr bwMode="auto">
          <a:xfrm>
            <a:off x="1341438" y="2037512"/>
            <a:ext cx="801687" cy="371475"/>
          </a:xfrm>
          <a:prstGeom prst="ellipse">
            <a:avLst/>
          </a:prstGeom>
          <a:solidFill>
            <a:schemeClr val="bg2"/>
          </a:solidFill>
          <a:ln w="2857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NOE</a:t>
            </a:r>
          </a:p>
        </p:txBody>
      </p:sp>
      <p:sp>
        <p:nvSpPr>
          <p:cNvPr id="28687" name="Oval 71">
            <a:extLst>
              <a:ext uri="{FF2B5EF4-FFF2-40B4-BE49-F238E27FC236}">
                <a16:creationId xmlns:a16="http://schemas.microsoft.com/office/drawing/2014/main" id="{293EDDC4-EAA9-49B0-6FEB-EDD5F5CE3F2B}"/>
              </a:ext>
            </a:extLst>
          </p:cNvPr>
          <p:cNvSpPr>
            <a:spLocks noChangeArrowheads="1"/>
          </p:cNvSpPr>
          <p:nvPr/>
        </p:nvSpPr>
        <p:spPr bwMode="auto">
          <a:xfrm>
            <a:off x="5102225" y="1981949"/>
            <a:ext cx="1603375" cy="603250"/>
          </a:xfrm>
          <a:prstGeom prst="ellipse">
            <a:avLst/>
          </a:prstGeom>
          <a:solidFill>
            <a:schemeClr val="bg2"/>
          </a:solidFill>
          <a:ln w="2857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Non-regular Retirement</a:t>
            </a:r>
          </a:p>
        </p:txBody>
      </p:sp>
      <p:cxnSp>
        <p:nvCxnSpPr>
          <p:cNvPr id="61" name="Straight Arrow Connector 60">
            <a:extLst>
              <a:ext uri="{FF2B5EF4-FFF2-40B4-BE49-F238E27FC236}">
                <a16:creationId xmlns:a16="http://schemas.microsoft.com/office/drawing/2014/main" id="{7A78ADA5-5146-FBAD-F31B-BC9A1AE8994D}"/>
              </a:ext>
            </a:extLst>
          </p:cNvPr>
          <p:cNvCxnSpPr/>
          <p:nvPr/>
        </p:nvCxnSpPr>
        <p:spPr>
          <a:xfrm>
            <a:off x="2667000" y="2770937"/>
            <a:ext cx="3009900" cy="22225"/>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8689" name="TextBox 58">
            <a:extLst>
              <a:ext uri="{FF2B5EF4-FFF2-40B4-BE49-F238E27FC236}">
                <a16:creationId xmlns:a16="http://schemas.microsoft.com/office/drawing/2014/main" id="{D8FE75D4-1BF4-DC88-0727-309226ED758A}"/>
              </a:ext>
            </a:extLst>
          </p:cNvPr>
          <p:cNvSpPr txBox="1">
            <a:spLocks noChangeArrowheads="1"/>
          </p:cNvSpPr>
          <p:nvPr/>
        </p:nvSpPr>
        <p:spPr bwMode="auto">
          <a:xfrm>
            <a:off x="1804988" y="2945562"/>
            <a:ext cx="960437" cy="246062"/>
          </a:xfrm>
          <a:prstGeom prst="rect">
            <a:avLst/>
          </a:prstGeom>
          <a:solidFill>
            <a:schemeClr val="accent4"/>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Option B</a:t>
            </a:r>
          </a:p>
        </p:txBody>
      </p:sp>
      <p:sp>
        <p:nvSpPr>
          <p:cNvPr id="28690" name="TextBox 59">
            <a:extLst>
              <a:ext uri="{FF2B5EF4-FFF2-40B4-BE49-F238E27FC236}">
                <a16:creationId xmlns:a16="http://schemas.microsoft.com/office/drawing/2014/main" id="{FC2621FE-9550-2036-351D-71220A078D09}"/>
              </a:ext>
            </a:extLst>
          </p:cNvPr>
          <p:cNvSpPr txBox="1">
            <a:spLocks noChangeArrowheads="1"/>
          </p:cNvSpPr>
          <p:nvPr/>
        </p:nvSpPr>
        <p:spPr bwMode="auto">
          <a:xfrm>
            <a:off x="1804988" y="3299574"/>
            <a:ext cx="960437" cy="246063"/>
          </a:xfrm>
          <a:prstGeom prst="rect">
            <a:avLst/>
          </a:prstGeom>
          <a:solidFill>
            <a:schemeClr val="accent6"/>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Option C</a:t>
            </a:r>
          </a:p>
        </p:txBody>
      </p:sp>
      <p:sp>
        <p:nvSpPr>
          <p:cNvPr id="28691" name="TextBox 61">
            <a:extLst>
              <a:ext uri="{FF2B5EF4-FFF2-40B4-BE49-F238E27FC236}">
                <a16:creationId xmlns:a16="http://schemas.microsoft.com/office/drawing/2014/main" id="{A60A7261-06D3-CDB7-C16A-F638AA6074AC}"/>
              </a:ext>
            </a:extLst>
          </p:cNvPr>
          <p:cNvSpPr txBox="1">
            <a:spLocks noChangeArrowheads="1"/>
          </p:cNvSpPr>
          <p:nvPr/>
        </p:nvSpPr>
        <p:spPr bwMode="auto">
          <a:xfrm>
            <a:off x="5410200" y="2651874"/>
            <a:ext cx="992188" cy="246063"/>
          </a:xfrm>
          <a:prstGeom prst="rect">
            <a:avLst/>
          </a:prstGeom>
          <a:solidFill>
            <a:schemeClr val="accent5"/>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SBP Election</a:t>
            </a:r>
          </a:p>
        </p:txBody>
      </p:sp>
      <p:sp>
        <p:nvSpPr>
          <p:cNvPr id="28692" name="TextBox 57">
            <a:extLst>
              <a:ext uri="{FF2B5EF4-FFF2-40B4-BE49-F238E27FC236}">
                <a16:creationId xmlns:a16="http://schemas.microsoft.com/office/drawing/2014/main" id="{8F40B403-1197-0A5D-D771-E5BF15227D5B}"/>
              </a:ext>
            </a:extLst>
          </p:cNvPr>
          <p:cNvSpPr txBox="1">
            <a:spLocks noChangeArrowheads="1"/>
          </p:cNvSpPr>
          <p:nvPr/>
        </p:nvSpPr>
        <p:spPr bwMode="auto">
          <a:xfrm>
            <a:off x="1804988" y="2640762"/>
            <a:ext cx="960437" cy="246062"/>
          </a:xfrm>
          <a:prstGeom prst="rect">
            <a:avLst/>
          </a:prstGeom>
          <a:solidFill>
            <a:schemeClr val="accent5"/>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dirty="0"/>
              <a:t>Option A</a:t>
            </a:r>
          </a:p>
        </p:txBody>
      </p:sp>
      <p:cxnSp>
        <p:nvCxnSpPr>
          <p:cNvPr id="64" name="Straight Arrow Connector 63">
            <a:extLst>
              <a:ext uri="{FF2B5EF4-FFF2-40B4-BE49-F238E27FC236}">
                <a16:creationId xmlns:a16="http://schemas.microsoft.com/office/drawing/2014/main" id="{A60442A7-DBFF-98B9-A13B-8590EA8ADDC3}"/>
              </a:ext>
            </a:extLst>
          </p:cNvPr>
          <p:cNvCxnSpPr/>
          <p:nvPr/>
        </p:nvCxnSpPr>
        <p:spPr>
          <a:xfrm flipV="1">
            <a:off x="2767013" y="3423399"/>
            <a:ext cx="5233987" cy="158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722E160-6CD0-61A1-9D5B-AF2BE8447F02}"/>
              </a:ext>
            </a:extLst>
          </p:cNvPr>
          <p:cNvCxnSpPr/>
          <p:nvPr/>
        </p:nvCxnSpPr>
        <p:spPr>
          <a:xfrm flipV="1">
            <a:off x="2765425" y="3075737"/>
            <a:ext cx="5235575" cy="1587"/>
          </a:xfrm>
          <a:prstGeom prst="straightConnector1">
            <a:avLst/>
          </a:prstGeom>
          <a:ln w="28575">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695" name="TextBox 94">
            <a:extLst>
              <a:ext uri="{FF2B5EF4-FFF2-40B4-BE49-F238E27FC236}">
                <a16:creationId xmlns:a16="http://schemas.microsoft.com/office/drawing/2014/main" id="{18743600-29DB-5595-02C2-A0C4EEC09F98}"/>
              </a:ext>
            </a:extLst>
          </p:cNvPr>
          <p:cNvSpPr txBox="1">
            <a:spLocks noChangeArrowheads="1"/>
          </p:cNvSpPr>
          <p:nvPr/>
        </p:nvSpPr>
        <p:spPr bwMode="auto">
          <a:xfrm>
            <a:off x="4572000" y="3791699"/>
            <a:ext cx="762000" cy="400050"/>
          </a:xfrm>
          <a:prstGeom prst="rect">
            <a:avLst/>
          </a:prstGeom>
          <a:solidFill>
            <a:schemeClr val="tx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dirty="0">
                <a:solidFill>
                  <a:schemeClr val="bg1"/>
                </a:solidFill>
              </a:rPr>
              <a:t>Death of Soldier</a:t>
            </a:r>
          </a:p>
        </p:txBody>
      </p:sp>
      <p:cxnSp>
        <p:nvCxnSpPr>
          <p:cNvPr id="97" name="Straight Connector 96">
            <a:extLst>
              <a:ext uri="{FF2B5EF4-FFF2-40B4-BE49-F238E27FC236}">
                <a16:creationId xmlns:a16="http://schemas.microsoft.com/office/drawing/2014/main" id="{83CC9C3C-4BDC-5DFE-F2D6-B269ACD1415B}"/>
              </a:ext>
            </a:extLst>
          </p:cNvPr>
          <p:cNvCxnSpPr/>
          <p:nvPr/>
        </p:nvCxnSpPr>
        <p:spPr>
          <a:xfrm flipH="1">
            <a:off x="4951413" y="4277474"/>
            <a:ext cx="3175" cy="52863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97" name="Straight Arrow Connector 8">
            <a:extLst>
              <a:ext uri="{FF2B5EF4-FFF2-40B4-BE49-F238E27FC236}">
                <a16:creationId xmlns:a16="http://schemas.microsoft.com/office/drawing/2014/main" id="{8610C643-115A-EE01-1BA6-75343E8CEC42}"/>
              </a:ext>
            </a:extLst>
          </p:cNvPr>
          <p:cNvCxnSpPr>
            <a:cxnSpLocks noChangeShapeType="1"/>
          </p:cNvCxnSpPr>
          <p:nvPr/>
        </p:nvCxnSpPr>
        <p:spPr bwMode="auto">
          <a:xfrm>
            <a:off x="4800600" y="1524749"/>
            <a:ext cx="1069975" cy="0"/>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28698" name="Straight Arrow Connector 62">
            <a:extLst>
              <a:ext uri="{FF2B5EF4-FFF2-40B4-BE49-F238E27FC236}">
                <a16:creationId xmlns:a16="http://schemas.microsoft.com/office/drawing/2014/main" id="{2477E53A-DFFE-78DE-401A-BA1D445FD28C}"/>
              </a:ext>
            </a:extLst>
          </p:cNvPr>
          <p:cNvCxnSpPr>
            <a:cxnSpLocks noChangeShapeType="1"/>
          </p:cNvCxnSpPr>
          <p:nvPr/>
        </p:nvCxnSpPr>
        <p:spPr bwMode="auto">
          <a:xfrm flipH="1" flipV="1">
            <a:off x="1825625" y="1513637"/>
            <a:ext cx="901700" cy="3175"/>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28699" name="Straight Arrow Connector 64">
            <a:extLst>
              <a:ext uri="{FF2B5EF4-FFF2-40B4-BE49-F238E27FC236}">
                <a16:creationId xmlns:a16="http://schemas.microsoft.com/office/drawing/2014/main" id="{20F31170-B74D-F917-017F-5A8029408ED6}"/>
              </a:ext>
            </a:extLst>
          </p:cNvPr>
          <p:cNvCxnSpPr>
            <a:cxnSpLocks noChangeShapeType="1"/>
          </p:cNvCxnSpPr>
          <p:nvPr/>
        </p:nvCxnSpPr>
        <p:spPr bwMode="auto">
          <a:xfrm flipV="1">
            <a:off x="8269288" y="1500937"/>
            <a:ext cx="490537" cy="12700"/>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28700" name="Straight Arrow Connector 65">
            <a:extLst>
              <a:ext uri="{FF2B5EF4-FFF2-40B4-BE49-F238E27FC236}">
                <a16:creationId xmlns:a16="http://schemas.microsoft.com/office/drawing/2014/main" id="{E3F95BE5-2EC7-6CC6-BD83-579E890A871A}"/>
              </a:ext>
            </a:extLst>
          </p:cNvPr>
          <p:cNvCxnSpPr>
            <a:cxnSpLocks noChangeShapeType="1"/>
          </p:cNvCxnSpPr>
          <p:nvPr/>
        </p:nvCxnSpPr>
        <p:spPr bwMode="auto">
          <a:xfrm flipH="1">
            <a:off x="6019800" y="1513637"/>
            <a:ext cx="574675" cy="3175"/>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77" name="Straight Connector 76">
            <a:extLst>
              <a:ext uri="{FF2B5EF4-FFF2-40B4-BE49-F238E27FC236}">
                <a16:creationId xmlns:a16="http://schemas.microsoft.com/office/drawing/2014/main" id="{4D303C20-522F-D837-5224-9C506E0534A7}"/>
              </a:ext>
            </a:extLst>
          </p:cNvPr>
          <p:cNvCxnSpPr/>
          <p:nvPr/>
        </p:nvCxnSpPr>
        <p:spPr>
          <a:xfrm>
            <a:off x="409575" y="3752012"/>
            <a:ext cx="8382000" cy="333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6DE4661-CE5D-D78C-A743-D1C8281FDA16}"/>
              </a:ext>
            </a:extLst>
          </p:cNvPr>
          <p:cNvCxnSpPr/>
          <p:nvPr/>
        </p:nvCxnSpPr>
        <p:spPr>
          <a:xfrm>
            <a:off x="304800" y="5096624"/>
            <a:ext cx="8382000" cy="349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703" name="TextBox 78">
            <a:extLst>
              <a:ext uri="{FF2B5EF4-FFF2-40B4-BE49-F238E27FC236}">
                <a16:creationId xmlns:a16="http://schemas.microsoft.com/office/drawing/2014/main" id="{44A4EC83-CCA3-581D-A857-6A68C726E491}"/>
              </a:ext>
            </a:extLst>
          </p:cNvPr>
          <p:cNvSpPr txBox="1">
            <a:spLocks noChangeArrowheads="1"/>
          </p:cNvSpPr>
          <p:nvPr/>
        </p:nvSpPr>
        <p:spPr bwMode="auto">
          <a:xfrm>
            <a:off x="1828800" y="4402887"/>
            <a:ext cx="960438" cy="246062"/>
          </a:xfrm>
          <a:prstGeom prst="rect">
            <a:avLst/>
          </a:prstGeom>
          <a:solidFill>
            <a:schemeClr val="accent4"/>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Option B</a:t>
            </a:r>
          </a:p>
        </p:txBody>
      </p:sp>
      <p:sp>
        <p:nvSpPr>
          <p:cNvPr id="28704" name="TextBox 79">
            <a:extLst>
              <a:ext uri="{FF2B5EF4-FFF2-40B4-BE49-F238E27FC236}">
                <a16:creationId xmlns:a16="http://schemas.microsoft.com/office/drawing/2014/main" id="{C78F6F77-127E-3C28-6634-FE8F9AA97E7A}"/>
              </a:ext>
            </a:extLst>
          </p:cNvPr>
          <p:cNvSpPr txBox="1">
            <a:spLocks noChangeArrowheads="1"/>
          </p:cNvSpPr>
          <p:nvPr/>
        </p:nvSpPr>
        <p:spPr bwMode="auto">
          <a:xfrm>
            <a:off x="1828800" y="4756899"/>
            <a:ext cx="960438" cy="246063"/>
          </a:xfrm>
          <a:prstGeom prst="rect">
            <a:avLst/>
          </a:prstGeom>
          <a:solidFill>
            <a:schemeClr val="accent6"/>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Option C</a:t>
            </a:r>
          </a:p>
        </p:txBody>
      </p:sp>
      <p:cxnSp>
        <p:nvCxnSpPr>
          <p:cNvPr id="94" name="Straight Arrow Connector 93">
            <a:extLst>
              <a:ext uri="{FF2B5EF4-FFF2-40B4-BE49-F238E27FC236}">
                <a16:creationId xmlns:a16="http://schemas.microsoft.com/office/drawing/2014/main" id="{CD0FC385-09A7-965B-22AB-E4CE578C9177}"/>
              </a:ext>
            </a:extLst>
          </p:cNvPr>
          <p:cNvCxnSpPr/>
          <p:nvPr/>
        </p:nvCxnSpPr>
        <p:spPr>
          <a:xfrm flipV="1">
            <a:off x="2820988" y="4893424"/>
            <a:ext cx="5233987" cy="158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2915EF5B-8286-9315-3A37-51D7A5795FF1}"/>
              </a:ext>
            </a:extLst>
          </p:cNvPr>
          <p:cNvCxnSpPr/>
          <p:nvPr/>
        </p:nvCxnSpPr>
        <p:spPr>
          <a:xfrm flipV="1">
            <a:off x="2819400" y="4545762"/>
            <a:ext cx="5235575" cy="1587"/>
          </a:xfrm>
          <a:prstGeom prst="straightConnector1">
            <a:avLst/>
          </a:prstGeom>
          <a:ln w="28575">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DA4920DF-FB7B-1FBD-3968-CB329F200DD9}"/>
              </a:ext>
            </a:extLst>
          </p:cNvPr>
          <p:cNvSpPr/>
          <p:nvPr/>
        </p:nvSpPr>
        <p:spPr>
          <a:xfrm>
            <a:off x="5795195" y="4277461"/>
            <a:ext cx="252360" cy="461665"/>
          </a:xfrm>
          <a:prstGeom prst="rect">
            <a:avLst/>
          </a:prstGeom>
          <a:noFill/>
        </p:spPr>
        <p:txBody>
          <a:bodyPr>
            <a:spAutoFit/>
          </a:bodyPr>
          <a:lstStyle/>
          <a:p>
            <a:pPr algn="ctr">
              <a:defRPr/>
            </a:pPr>
            <a:r>
              <a:rPr lang="en-US" sz="2400" b="1" dirty="0">
                <a:ln w="12700">
                  <a:solidFill>
                    <a:schemeClr val="accent3">
                      <a:lumMod val="50000"/>
                    </a:schemeClr>
                  </a:solidFill>
                  <a:prstDash val="solid"/>
                </a:ln>
                <a:solidFill>
                  <a:schemeClr val="bg2"/>
                </a:solidFill>
                <a:effectLst>
                  <a:innerShdw blurRad="177800">
                    <a:schemeClr val="accent3">
                      <a:lumMod val="50000"/>
                    </a:schemeClr>
                  </a:innerShdw>
                </a:effectLst>
              </a:rPr>
              <a:t>A</a:t>
            </a:r>
          </a:p>
        </p:txBody>
      </p:sp>
      <p:sp>
        <p:nvSpPr>
          <p:cNvPr id="112" name="Rectangle 111">
            <a:extLst>
              <a:ext uri="{FF2B5EF4-FFF2-40B4-BE49-F238E27FC236}">
                <a16:creationId xmlns:a16="http://schemas.microsoft.com/office/drawing/2014/main" id="{7FAE44AE-030E-7757-32F4-116324964714}"/>
              </a:ext>
            </a:extLst>
          </p:cNvPr>
          <p:cNvSpPr/>
          <p:nvPr/>
        </p:nvSpPr>
        <p:spPr>
          <a:xfrm>
            <a:off x="4826820" y="4617758"/>
            <a:ext cx="252360" cy="461665"/>
          </a:xfrm>
          <a:prstGeom prst="rect">
            <a:avLst/>
          </a:prstGeom>
          <a:noFill/>
        </p:spPr>
        <p:txBody>
          <a:bodyPr>
            <a:spAutoFit/>
          </a:bodyPr>
          <a:lstStyle/>
          <a:p>
            <a:pPr algn="ctr">
              <a:defRPr/>
            </a:pPr>
            <a:r>
              <a:rPr lang="en-US" sz="2400" b="1" dirty="0">
                <a:ln w="12700">
                  <a:solidFill>
                    <a:schemeClr val="accent3">
                      <a:lumMod val="50000"/>
                    </a:schemeClr>
                  </a:solidFill>
                  <a:prstDash val="solid"/>
                </a:ln>
                <a:solidFill>
                  <a:schemeClr val="bg2"/>
                </a:solidFill>
                <a:effectLst>
                  <a:innerShdw blurRad="177800">
                    <a:schemeClr val="accent3">
                      <a:lumMod val="50000"/>
                    </a:schemeClr>
                  </a:innerShdw>
                </a:effectLst>
              </a:rPr>
              <a:t>A</a:t>
            </a:r>
          </a:p>
        </p:txBody>
      </p:sp>
      <p:sp>
        <p:nvSpPr>
          <p:cNvPr id="28709" name="TextBox 28672">
            <a:extLst>
              <a:ext uri="{FF2B5EF4-FFF2-40B4-BE49-F238E27FC236}">
                <a16:creationId xmlns:a16="http://schemas.microsoft.com/office/drawing/2014/main" id="{7056044E-FDC1-BFAF-1600-C343B3902C5A}"/>
              </a:ext>
            </a:extLst>
          </p:cNvPr>
          <p:cNvSpPr txBox="1">
            <a:spLocks noChangeArrowheads="1"/>
          </p:cNvSpPr>
          <p:nvPr/>
        </p:nvSpPr>
        <p:spPr bwMode="auto">
          <a:xfrm>
            <a:off x="461963" y="2286749"/>
            <a:ext cx="1228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t>RCSBP election affect on SBP</a:t>
            </a:r>
          </a:p>
        </p:txBody>
      </p:sp>
      <p:sp>
        <p:nvSpPr>
          <p:cNvPr id="28710" name="TextBox 99">
            <a:extLst>
              <a:ext uri="{FF2B5EF4-FFF2-40B4-BE49-F238E27FC236}">
                <a16:creationId xmlns:a16="http://schemas.microsoft.com/office/drawing/2014/main" id="{070162F4-9E0D-CB0D-4507-B7DBF75EB353}"/>
              </a:ext>
            </a:extLst>
          </p:cNvPr>
          <p:cNvSpPr txBox="1">
            <a:spLocks noChangeArrowheads="1"/>
          </p:cNvSpPr>
          <p:nvPr/>
        </p:nvSpPr>
        <p:spPr bwMode="auto">
          <a:xfrm>
            <a:off x="403225" y="3802812"/>
            <a:ext cx="1228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t>Annuity payout</a:t>
            </a:r>
          </a:p>
        </p:txBody>
      </p:sp>
      <p:sp>
        <p:nvSpPr>
          <p:cNvPr id="28711" name="TextBox 100">
            <a:extLst>
              <a:ext uri="{FF2B5EF4-FFF2-40B4-BE49-F238E27FC236}">
                <a16:creationId xmlns:a16="http://schemas.microsoft.com/office/drawing/2014/main" id="{F079BF00-0704-0CE3-1881-53FE32BA83F2}"/>
              </a:ext>
            </a:extLst>
          </p:cNvPr>
          <p:cNvSpPr txBox="1">
            <a:spLocks noChangeArrowheads="1"/>
          </p:cNvSpPr>
          <p:nvPr/>
        </p:nvSpPr>
        <p:spPr bwMode="auto">
          <a:xfrm>
            <a:off x="298450" y="5141074"/>
            <a:ext cx="1428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Premiums</a:t>
            </a:r>
          </a:p>
          <a:p>
            <a:r>
              <a:rPr lang="en-US" altLang="en-US" b="1"/>
              <a:t>Start</a:t>
            </a:r>
          </a:p>
        </p:txBody>
      </p:sp>
      <p:sp>
        <p:nvSpPr>
          <p:cNvPr id="28712" name="TextBox 28673">
            <a:extLst>
              <a:ext uri="{FF2B5EF4-FFF2-40B4-BE49-F238E27FC236}">
                <a16:creationId xmlns:a16="http://schemas.microsoft.com/office/drawing/2014/main" id="{43C6FED1-96C7-4CA9-C280-C9CA744453E1}"/>
              </a:ext>
            </a:extLst>
          </p:cNvPr>
          <p:cNvSpPr txBox="1">
            <a:spLocks noChangeArrowheads="1"/>
          </p:cNvSpPr>
          <p:nvPr/>
        </p:nvSpPr>
        <p:spPr bwMode="auto">
          <a:xfrm>
            <a:off x="5740400" y="5101387"/>
            <a:ext cx="355600" cy="4619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solidFill>
                  <a:srgbClr val="FF0000"/>
                </a:solidFill>
              </a:rPr>
              <a:t>$</a:t>
            </a:r>
          </a:p>
        </p:txBody>
      </p:sp>
      <p:sp>
        <p:nvSpPr>
          <p:cNvPr id="28713" name="TextBox 102">
            <a:extLst>
              <a:ext uri="{FF2B5EF4-FFF2-40B4-BE49-F238E27FC236}">
                <a16:creationId xmlns:a16="http://schemas.microsoft.com/office/drawing/2014/main" id="{C26F1C46-CE9E-C635-41D5-25D9A9A04B9B}"/>
              </a:ext>
            </a:extLst>
          </p:cNvPr>
          <p:cNvSpPr txBox="1">
            <a:spLocks noChangeArrowheads="1"/>
          </p:cNvSpPr>
          <p:nvPr/>
        </p:nvSpPr>
        <p:spPr bwMode="auto">
          <a:xfrm>
            <a:off x="5740400" y="5487149"/>
            <a:ext cx="355600" cy="461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rPr>
              <a:t>$</a:t>
            </a:r>
          </a:p>
        </p:txBody>
      </p:sp>
      <p:sp>
        <p:nvSpPr>
          <p:cNvPr id="28714" name="TextBox 20">
            <a:extLst>
              <a:ext uri="{FF2B5EF4-FFF2-40B4-BE49-F238E27FC236}">
                <a16:creationId xmlns:a16="http://schemas.microsoft.com/office/drawing/2014/main" id="{8C8E9C8E-CB49-1F82-05DB-1525780C53E7}"/>
              </a:ext>
            </a:extLst>
          </p:cNvPr>
          <p:cNvSpPr txBox="1">
            <a:spLocks noChangeArrowheads="1"/>
          </p:cNvSpPr>
          <p:nvPr/>
        </p:nvSpPr>
        <p:spPr bwMode="auto">
          <a:xfrm>
            <a:off x="5905500" y="5144249"/>
            <a:ext cx="2271713"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solidFill>
                  <a:srgbClr val="FF0000"/>
                </a:solidFill>
              </a:rPr>
              <a:t>RCSBP Premiums</a:t>
            </a:r>
          </a:p>
        </p:txBody>
      </p:sp>
      <p:sp>
        <p:nvSpPr>
          <p:cNvPr id="28715" name="TextBox 20">
            <a:extLst>
              <a:ext uri="{FF2B5EF4-FFF2-40B4-BE49-F238E27FC236}">
                <a16:creationId xmlns:a16="http://schemas.microsoft.com/office/drawing/2014/main" id="{D2180683-773E-7CE8-B64C-C8DC7CBDE90C}"/>
              </a:ext>
            </a:extLst>
          </p:cNvPr>
          <p:cNvSpPr txBox="1">
            <a:spLocks noChangeArrowheads="1"/>
          </p:cNvSpPr>
          <p:nvPr/>
        </p:nvSpPr>
        <p:spPr bwMode="auto">
          <a:xfrm>
            <a:off x="5943600" y="5563349"/>
            <a:ext cx="18351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solidFill>
                  <a:srgbClr val="FF0000"/>
                </a:solidFill>
              </a:rPr>
              <a:t>SBP Premiums</a:t>
            </a:r>
          </a:p>
        </p:txBody>
      </p:sp>
      <p:cxnSp>
        <p:nvCxnSpPr>
          <p:cNvPr id="28716" name="Straight Arrow Connector 64">
            <a:extLst>
              <a:ext uri="{FF2B5EF4-FFF2-40B4-BE49-F238E27FC236}">
                <a16:creationId xmlns:a16="http://schemas.microsoft.com/office/drawing/2014/main" id="{6B15650A-D0A0-137C-256A-00413038B1A6}"/>
              </a:ext>
            </a:extLst>
          </p:cNvPr>
          <p:cNvCxnSpPr>
            <a:cxnSpLocks noChangeShapeType="1"/>
            <a:stCxn id="28714" idx="3"/>
          </p:cNvCxnSpPr>
          <p:nvPr/>
        </p:nvCxnSpPr>
        <p:spPr bwMode="auto">
          <a:xfrm flipV="1">
            <a:off x="8177213" y="5325224"/>
            <a:ext cx="520700" cy="3175"/>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28717" name="Straight Arrow Connector 64">
            <a:extLst>
              <a:ext uri="{FF2B5EF4-FFF2-40B4-BE49-F238E27FC236}">
                <a16:creationId xmlns:a16="http://schemas.microsoft.com/office/drawing/2014/main" id="{F2244D75-C66A-9D32-6405-D4EC63B896CA}"/>
              </a:ext>
            </a:extLst>
          </p:cNvPr>
          <p:cNvCxnSpPr>
            <a:cxnSpLocks noChangeShapeType="1"/>
          </p:cNvCxnSpPr>
          <p:nvPr/>
        </p:nvCxnSpPr>
        <p:spPr bwMode="auto">
          <a:xfrm>
            <a:off x="7840663" y="5744324"/>
            <a:ext cx="857250" cy="0"/>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132" name="Straight Connector 131">
            <a:extLst>
              <a:ext uri="{FF2B5EF4-FFF2-40B4-BE49-F238E27FC236}">
                <a16:creationId xmlns:a16="http://schemas.microsoft.com/office/drawing/2014/main" id="{309A44F4-9B54-883F-684C-89CCE952554A}"/>
              </a:ext>
            </a:extLst>
          </p:cNvPr>
          <p:cNvCxnSpPr>
            <a:cxnSpLocks/>
          </p:cNvCxnSpPr>
          <p:nvPr/>
        </p:nvCxnSpPr>
        <p:spPr>
          <a:xfrm>
            <a:off x="381000" y="6168187"/>
            <a:ext cx="8436803" cy="25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724" name="Oval 22">
            <a:extLst>
              <a:ext uri="{FF2B5EF4-FFF2-40B4-BE49-F238E27FC236}">
                <a16:creationId xmlns:a16="http://schemas.microsoft.com/office/drawing/2014/main" id="{B7FB8E2E-5969-81D7-A971-43109DEB062C}"/>
              </a:ext>
            </a:extLst>
          </p:cNvPr>
          <p:cNvSpPr>
            <a:spLocks noChangeArrowheads="1"/>
          </p:cNvSpPr>
          <p:nvPr/>
        </p:nvSpPr>
        <p:spPr bwMode="auto">
          <a:xfrm>
            <a:off x="1341438" y="5999912"/>
            <a:ext cx="801687" cy="371475"/>
          </a:xfrm>
          <a:prstGeom prst="ellipse">
            <a:avLst/>
          </a:prstGeom>
          <a:solidFill>
            <a:schemeClr val="bg2"/>
          </a:solidFill>
          <a:ln w="2857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NOE</a:t>
            </a:r>
          </a:p>
        </p:txBody>
      </p:sp>
      <p:sp>
        <p:nvSpPr>
          <p:cNvPr id="28725" name="Oval 71">
            <a:extLst>
              <a:ext uri="{FF2B5EF4-FFF2-40B4-BE49-F238E27FC236}">
                <a16:creationId xmlns:a16="http://schemas.microsoft.com/office/drawing/2014/main" id="{A228002D-C3F5-0C79-0ED3-60E393E9DC97}"/>
              </a:ext>
            </a:extLst>
          </p:cNvPr>
          <p:cNvSpPr>
            <a:spLocks noChangeArrowheads="1"/>
          </p:cNvSpPr>
          <p:nvPr/>
        </p:nvSpPr>
        <p:spPr bwMode="auto">
          <a:xfrm>
            <a:off x="5102225" y="5944349"/>
            <a:ext cx="1603375" cy="603250"/>
          </a:xfrm>
          <a:prstGeom prst="ellipse">
            <a:avLst/>
          </a:prstGeom>
          <a:solidFill>
            <a:schemeClr val="bg2"/>
          </a:solidFill>
          <a:ln w="2857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Non-regular Retirement</a:t>
            </a:r>
          </a:p>
        </p:txBody>
      </p:sp>
      <p:sp>
        <p:nvSpPr>
          <p:cNvPr id="28727" name="TextBox 1">
            <a:extLst>
              <a:ext uri="{FF2B5EF4-FFF2-40B4-BE49-F238E27FC236}">
                <a16:creationId xmlns:a16="http://schemas.microsoft.com/office/drawing/2014/main" id="{73085C54-28AD-70AF-6A7C-E4BDC52D3F49}"/>
              </a:ext>
            </a:extLst>
          </p:cNvPr>
          <p:cNvSpPr txBox="1">
            <a:spLocks noChangeArrowheads="1"/>
          </p:cNvSpPr>
          <p:nvPr/>
        </p:nvSpPr>
        <p:spPr bwMode="auto">
          <a:xfrm>
            <a:off x="2971800" y="2502445"/>
            <a:ext cx="2216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t>No RCSBP Coverage</a:t>
            </a:r>
          </a:p>
        </p:txBody>
      </p:sp>
      <p:sp>
        <p:nvSpPr>
          <p:cNvPr id="28728" name="TextBox 53">
            <a:extLst>
              <a:ext uri="{FF2B5EF4-FFF2-40B4-BE49-F238E27FC236}">
                <a16:creationId xmlns:a16="http://schemas.microsoft.com/office/drawing/2014/main" id="{F8AA687A-7091-C667-BD98-9636CB417637}"/>
              </a:ext>
            </a:extLst>
          </p:cNvPr>
          <p:cNvSpPr txBox="1">
            <a:spLocks noChangeArrowheads="1"/>
          </p:cNvSpPr>
          <p:nvPr/>
        </p:nvSpPr>
        <p:spPr bwMode="auto">
          <a:xfrm>
            <a:off x="5838825" y="2947149"/>
            <a:ext cx="12811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Becomes SBP</a:t>
            </a:r>
          </a:p>
        </p:txBody>
      </p:sp>
      <p:sp>
        <p:nvSpPr>
          <p:cNvPr id="28729" name="TextBox 56">
            <a:extLst>
              <a:ext uri="{FF2B5EF4-FFF2-40B4-BE49-F238E27FC236}">
                <a16:creationId xmlns:a16="http://schemas.microsoft.com/office/drawing/2014/main" id="{DC5EC48A-4BCB-8BFC-CBAC-649BC369371A}"/>
              </a:ext>
            </a:extLst>
          </p:cNvPr>
          <p:cNvSpPr txBox="1">
            <a:spLocks noChangeArrowheads="1"/>
          </p:cNvSpPr>
          <p:nvPr/>
        </p:nvSpPr>
        <p:spPr bwMode="auto">
          <a:xfrm>
            <a:off x="5848350" y="3296399"/>
            <a:ext cx="12811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Becomes SBP</a:t>
            </a:r>
          </a:p>
        </p:txBody>
      </p:sp>
      <p:sp>
        <p:nvSpPr>
          <p:cNvPr id="28730" name="TextBox 62">
            <a:extLst>
              <a:ext uri="{FF2B5EF4-FFF2-40B4-BE49-F238E27FC236}">
                <a16:creationId xmlns:a16="http://schemas.microsoft.com/office/drawing/2014/main" id="{56331FD4-84F8-53DF-496C-8E4DA3995C4F}"/>
              </a:ext>
            </a:extLst>
          </p:cNvPr>
          <p:cNvSpPr txBox="1">
            <a:spLocks noChangeArrowheads="1"/>
          </p:cNvSpPr>
          <p:nvPr/>
        </p:nvSpPr>
        <p:spPr bwMode="auto">
          <a:xfrm>
            <a:off x="2795588" y="4050462"/>
            <a:ext cx="18081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t>No RCSBP Annuity</a:t>
            </a:r>
          </a:p>
        </p:txBody>
      </p:sp>
      <p:sp>
        <p:nvSpPr>
          <p:cNvPr id="28731" name="TextBox 64">
            <a:extLst>
              <a:ext uri="{FF2B5EF4-FFF2-40B4-BE49-F238E27FC236}">
                <a16:creationId xmlns:a16="http://schemas.microsoft.com/office/drawing/2014/main" id="{3857116A-98A1-5A83-A0AD-33ABB4EFE2DC}"/>
              </a:ext>
            </a:extLst>
          </p:cNvPr>
          <p:cNvSpPr txBox="1">
            <a:spLocks noChangeArrowheads="1"/>
          </p:cNvSpPr>
          <p:nvPr/>
        </p:nvSpPr>
        <p:spPr bwMode="auto">
          <a:xfrm>
            <a:off x="1825625" y="4093324"/>
            <a:ext cx="960438" cy="246063"/>
          </a:xfrm>
          <a:prstGeom prst="rect">
            <a:avLst/>
          </a:prstGeom>
          <a:solidFill>
            <a:schemeClr val="accent5"/>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dirty="0"/>
              <a:t>Option A</a:t>
            </a:r>
          </a:p>
        </p:txBody>
      </p:sp>
      <p:sp>
        <p:nvSpPr>
          <p:cNvPr id="9" name="Title 8">
            <a:extLst>
              <a:ext uri="{FF2B5EF4-FFF2-40B4-BE49-F238E27FC236}">
                <a16:creationId xmlns:a16="http://schemas.microsoft.com/office/drawing/2014/main" id="{64D88877-42D0-9393-9CF0-5D352CB924F0}"/>
              </a:ext>
            </a:extLst>
          </p:cNvPr>
          <p:cNvSpPr>
            <a:spLocks noGrp="1"/>
          </p:cNvSpPr>
          <p:nvPr>
            <p:ph type="title"/>
          </p:nvPr>
        </p:nvSpPr>
        <p:spPr>
          <a:xfrm>
            <a:off x="628650" y="485722"/>
            <a:ext cx="7886700" cy="1009652"/>
          </a:xfrm>
        </p:spPr>
        <p:txBody>
          <a:bodyPr/>
          <a:lstStyle/>
          <a:p>
            <a:pPr algn="ctr"/>
            <a:r>
              <a:rPr lang="en-US" b="1" dirty="0"/>
              <a:t>RCSBP/SBP Timeline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7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7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9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6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7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69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7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69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7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73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7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70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71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71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871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871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71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8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2" grpId="0"/>
      <p:bldP spid="28689" grpId="0" animBg="1"/>
      <p:bldP spid="28690" grpId="0" animBg="1"/>
      <p:bldP spid="28691" grpId="0" animBg="1"/>
      <p:bldP spid="28692" grpId="0" animBg="1"/>
      <p:bldP spid="28695" grpId="0" animBg="1"/>
      <p:bldP spid="28703" grpId="0" animBg="1"/>
      <p:bldP spid="28704" grpId="0" animBg="1"/>
      <p:bldP spid="28712" grpId="0"/>
      <p:bldP spid="28713" grpId="0"/>
      <p:bldP spid="28714" grpId="0"/>
      <p:bldP spid="28715" grpId="0"/>
      <p:bldP spid="28727" grpId="0"/>
      <p:bldP spid="28728" grpId="0"/>
      <p:bldP spid="28729" grpId="0"/>
      <p:bldP spid="28730" grpId="0"/>
      <p:bldP spid="287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lnSpc>
                <a:spcPct val="100000"/>
              </a:lnSpc>
            </a:pPr>
            <a:r>
              <a:rPr lang="en-US" altLang="en-US" b="1" dirty="0">
                <a:solidFill>
                  <a:schemeClr val="tx1"/>
                </a:solidFill>
                <a:latin typeface="Arial" panose="020B0604020202020204" pitchFamily="34" charset="0"/>
              </a:rPr>
              <a:t>RCSBP Election Options</a:t>
            </a:r>
          </a:p>
        </p:txBody>
      </p:sp>
      <p:sp>
        <p:nvSpPr>
          <p:cNvPr id="3" name="Content Placeholder 2"/>
          <p:cNvSpPr>
            <a:spLocks noGrp="1"/>
          </p:cNvSpPr>
          <p:nvPr>
            <p:ph idx="1"/>
          </p:nvPr>
        </p:nvSpPr>
        <p:spPr/>
        <p:txBody>
          <a:bodyPr/>
          <a:lstStyle/>
          <a:p>
            <a:pPr eaLnBrk="1" hangingPunct="1">
              <a:lnSpc>
                <a:spcPct val="100000"/>
              </a:lnSpc>
            </a:pPr>
            <a:r>
              <a:rPr lang="en-US" altLang="en-US" sz="2400" dirty="0"/>
              <a:t>Option A:  Decline RCSBP with option to elect SBP coverage at non-regular retirement</a:t>
            </a:r>
          </a:p>
          <a:p>
            <a:pPr eaLnBrk="1" hangingPunct="1">
              <a:lnSpc>
                <a:spcPct val="100000"/>
              </a:lnSpc>
            </a:pPr>
            <a:r>
              <a:rPr lang="en-US" altLang="en-US" sz="2400" dirty="0"/>
              <a:t>Option B:  RCSBP coverage with deferred annuity when the RC Soldier would turn age 60</a:t>
            </a:r>
          </a:p>
          <a:p>
            <a:pPr eaLnBrk="1" hangingPunct="1">
              <a:lnSpc>
                <a:spcPct val="100000"/>
              </a:lnSpc>
            </a:pPr>
            <a:r>
              <a:rPr lang="en-US" altLang="en-US" sz="2400" dirty="0"/>
              <a:t>Option C:  RCSBP coverage with immediate annuity</a:t>
            </a:r>
          </a:p>
          <a:p>
            <a:pPr eaLnBrk="1" hangingPunct="1">
              <a:lnSpc>
                <a:spcPct val="100000"/>
              </a:lnSpc>
            </a:pPr>
            <a:r>
              <a:rPr lang="en-US" altLang="en-US" sz="2400" dirty="0"/>
              <a:t>If at the date of the NOE you are not married, have no eligible children, and do not desire to elect for a former spouse or insurable interest, complete the DD Form 2656-5 and leave the RCSBP option blank</a:t>
            </a:r>
          </a:p>
          <a:p>
            <a:pPr>
              <a:lnSpc>
                <a:spcPct val="100000"/>
              </a:lnSpc>
            </a:pPr>
            <a:endParaRPr lang="en-US" sz="2400" dirty="0"/>
          </a:p>
        </p:txBody>
      </p:sp>
    </p:spTree>
    <p:extLst>
      <p:ext uri="{BB962C8B-B14F-4D97-AF65-F5344CB8AC3E}">
        <p14:creationId xmlns:p14="http://schemas.microsoft.com/office/powerpoint/2010/main" val="104522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lnSpc>
                <a:spcPct val="100000"/>
              </a:lnSpc>
            </a:pPr>
            <a:r>
              <a:rPr lang="en-US" altLang="en-US" b="1" dirty="0">
                <a:solidFill>
                  <a:schemeClr val="tx1"/>
                </a:solidFill>
                <a:latin typeface="Arial" panose="020B0604020202020204" pitchFamily="34" charset="0"/>
              </a:rPr>
              <a:t>Option A – Decline RCSBP</a:t>
            </a:r>
          </a:p>
        </p:txBody>
      </p:sp>
      <p:sp>
        <p:nvSpPr>
          <p:cNvPr id="3" name="Content Placeholder 2"/>
          <p:cNvSpPr>
            <a:spLocks noGrp="1"/>
          </p:cNvSpPr>
          <p:nvPr>
            <p:ph idx="1"/>
          </p:nvPr>
        </p:nvSpPr>
        <p:spPr/>
        <p:txBody>
          <a:bodyPr>
            <a:normAutofit/>
          </a:bodyPr>
          <a:lstStyle/>
          <a:p>
            <a:pPr eaLnBrk="1" hangingPunct="1">
              <a:lnSpc>
                <a:spcPct val="100000"/>
              </a:lnSpc>
            </a:pPr>
            <a:r>
              <a:rPr lang="en-US" altLang="en-US" sz="2000" dirty="0"/>
              <a:t>No RCSBP coverage </a:t>
            </a:r>
          </a:p>
          <a:p>
            <a:pPr eaLnBrk="1" hangingPunct="1">
              <a:lnSpc>
                <a:spcPct val="100000"/>
              </a:lnSpc>
              <a:buFont typeface="Arial" panose="020B0604020202020204" pitchFamily="34" charset="0"/>
              <a:buChar char="•"/>
            </a:pPr>
            <a:r>
              <a:rPr lang="en-US" altLang="en-US" sz="2000" dirty="0"/>
              <a:t>No annuity paid if death occurs prior to non-regular retirement</a:t>
            </a:r>
          </a:p>
          <a:p>
            <a:pPr eaLnBrk="1" hangingPunct="1">
              <a:lnSpc>
                <a:spcPct val="100000"/>
              </a:lnSpc>
              <a:buFont typeface="Arial" panose="020B0604020202020204" pitchFamily="34" charset="0"/>
              <a:buChar char="•"/>
            </a:pPr>
            <a:r>
              <a:rPr lang="en-US" altLang="en-US" sz="2000" dirty="0"/>
              <a:t>No RCSBP premiums owed</a:t>
            </a:r>
          </a:p>
          <a:p>
            <a:pPr eaLnBrk="1" hangingPunct="1">
              <a:lnSpc>
                <a:spcPct val="100000"/>
              </a:lnSpc>
              <a:buFont typeface="Arial" panose="020B0604020202020204" pitchFamily="34" charset="0"/>
              <a:buChar char="•"/>
            </a:pPr>
            <a:r>
              <a:rPr lang="en-US" altLang="en-US" sz="2000" dirty="0"/>
              <a:t>If no eligible beneficiary at election, may elect RCSBP within one year of first obtaining an eligible beneficiary  </a:t>
            </a:r>
          </a:p>
          <a:p>
            <a:pPr eaLnBrk="1" hangingPunct="1">
              <a:lnSpc>
                <a:spcPct val="100000"/>
              </a:lnSpc>
            </a:pPr>
            <a:r>
              <a:rPr lang="en-US" altLang="en-US" sz="2000" dirty="0"/>
              <a:t>Effect on non-regular retirement SBP </a:t>
            </a:r>
            <a:endParaRPr lang="en-US" altLang="en-US" sz="2000" u="sng" dirty="0"/>
          </a:p>
          <a:p>
            <a:pPr lvl="1" eaLnBrk="1" hangingPunct="1">
              <a:lnSpc>
                <a:spcPct val="100000"/>
              </a:lnSpc>
              <a:buFontTx/>
              <a:buChar char="‒"/>
            </a:pPr>
            <a:r>
              <a:rPr lang="en-US" altLang="en-US" sz="2000" dirty="0"/>
              <a:t>Must make SBP election on DD Form 2656, Data for Payment of Retired Personnel</a:t>
            </a:r>
          </a:p>
          <a:p>
            <a:pPr lvl="1" eaLnBrk="1" hangingPunct="1">
              <a:lnSpc>
                <a:spcPct val="100000"/>
              </a:lnSpc>
              <a:buFontTx/>
              <a:buChar char="‒"/>
            </a:pPr>
            <a:r>
              <a:rPr lang="en-US" altLang="en-US" sz="2000" dirty="0"/>
              <a:t>If SBP elected, coverage and premiums start at non-regular retirement </a:t>
            </a:r>
          </a:p>
          <a:p>
            <a:pPr lvl="1" eaLnBrk="1" hangingPunct="1">
              <a:lnSpc>
                <a:spcPct val="100000"/>
              </a:lnSpc>
              <a:buFont typeface="Arial" panose="020B0604020202020204" pitchFamily="34" charset="0"/>
              <a:buChar char="•"/>
            </a:pPr>
            <a:endParaRPr lang="en-US" altLang="en-US" sz="2000" dirty="0"/>
          </a:p>
          <a:p>
            <a:pPr marL="0" indent="0">
              <a:lnSpc>
                <a:spcPct val="100000"/>
              </a:lnSpc>
              <a:buNone/>
            </a:pPr>
            <a:endParaRPr lang="en-US" sz="2000" dirty="0"/>
          </a:p>
        </p:txBody>
      </p:sp>
    </p:spTree>
    <p:extLst>
      <p:ext uri="{BB962C8B-B14F-4D97-AF65-F5344CB8AC3E}">
        <p14:creationId xmlns:p14="http://schemas.microsoft.com/office/powerpoint/2010/main" val="249004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lnSpc>
                <a:spcPct val="100000"/>
              </a:lnSpc>
            </a:pPr>
            <a:r>
              <a:rPr lang="en-US" altLang="en-US" b="1" dirty="0">
                <a:solidFill>
                  <a:schemeClr val="tx1"/>
                </a:solidFill>
                <a:latin typeface="Arial" panose="020B0604020202020204" pitchFamily="34" charset="0"/>
              </a:rPr>
              <a:t>Option B - Deferred Annuity</a:t>
            </a:r>
          </a:p>
        </p:txBody>
      </p:sp>
      <p:sp>
        <p:nvSpPr>
          <p:cNvPr id="7" name="Rectangle 3"/>
          <p:cNvSpPr>
            <a:spLocks noGrp="1" noChangeArrowheads="1"/>
          </p:cNvSpPr>
          <p:nvPr>
            <p:ph idx="1"/>
          </p:nvPr>
        </p:nvSpPr>
        <p:spPr bwMode="auto">
          <a:xfrm>
            <a:off x="628650" y="1825625"/>
            <a:ext cx="78867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0000"/>
              </a:lnSpc>
              <a:buFontTx/>
              <a:buChar char="•"/>
            </a:pPr>
            <a:r>
              <a:rPr lang="en-US" altLang="en-US" sz="2000" dirty="0"/>
              <a:t>RCSBP coverage </a:t>
            </a:r>
          </a:p>
          <a:p>
            <a:pPr eaLnBrk="1" hangingPunct="1">
              <a:lnSpc>
                <a:spcPct val="100000"/>
              </a:lnSpc>
              <a:buFont typeface="Arial" panose="020B0604020202020204" pitchFamily="34" charset="0"/>
              <a:buChar char="•"/>
            </a:pPr>
            <a:r>
              <a:rPr lang="en-US" altLang="en-US" sz="2000" dirty="0"/>
              <a:t>Annuity paid when RC Soldier would have turned age 60 to elected beneficiary categories who are still eligible </a:t>
            </a:r>
          </a:p>
          <a:p>
            <a:pPr eaLnBrk="1" hangingPunct="1">
              <a:lnSpc>
                <a:spcPct val="100000"/>
              </a:lnSpc>
              <a:buFont typeface="Arial" panose="020B0604020202020204" pitchFamily="34" charset="0"/>
              <a:buChar char="•"/>
            </a:pPr>
            <a:r>
              <a:rPr lang="en-US" altLang="en-US" sz="2000" dirty="0"/>
              <a:t>Must maintain (notify HRC-GAR of certain life changing events) election prior to non-regular retirement</a:t>
            </a:r>
          </a:p>
          <a:p>
            <a:pPr eaLnBrk="1" hangingPunct="1">
              <a:lnSpc>
                <a:spcPct val="100000"/>
              </a:lnSpc>
              <a:buFont typeface="Arial" panose="020B0604020202020204" pitchFamily="34" charset="0"/>
              <a:buChar char="•"/>
            </a:pPr>
            <a:r>
              <a:rPr lang="en-US" altLang="en-US" sz="2000" dirty="0"/>
              <a:t>RCSBP election becomes SBP election </a:t>
            </a:r>
          </a:p>
          <a:p>
            <a:pPr eaLnBrk="1" hangingPunct="1">
              <a:lnSpc>
                <a:spcPct val="100000"/>
              </a:lnSpc>
            </a:pPr>
            <a:r>
              <a:rPr lang="en-US" altLang="en-US" sz="2000" dirty="0"/>
              <a:t>RCSBP cost when in receipt of retired pay</a:t>
            </a:r>
          </a:p>
          <a:p>
            <a:pPr lvl="1" eaLnBrk="1" hangingPunct="1">
              <a:lnSpc>
                <a:spcPct val="100000"/>
              </a:lnSpc>
              <a:buFont typeface="Arial" panose="020B0604020202020204" pitchFamily="34" charset="0"/>
              <a:buChar char="‒"/>
            </a:pPr>
            <a:r>
              <a:rPr lang="en-US" altLang="en-US" sz="2000" dirty="0"/>
              <a:t>Pay RCSBP premium for RCSBP coverage received</a:t>
            </a:r>
          </a:p>
          <a:p>
            <a:pPr lvl="1" eaLnBrk="1" hangingPunct="1">
              <a:lnSpc>
                <a:spcPct val="100000"/>
              </a:lnSpc>
              <a:buFont typeface="Arial" panose="020B0604020202020204" pitchFamily="34" charset="0"/>
              <a:buChar char="‒"/>
            </a:pPr>
            <a:r>
              <a:rPr lang="en-US" altLang="en-US" sz="2000" dirty="0"/>
              <a:t>Pay SBP premium for current coverage after receipt of retired pay </a:t>
            </a:r>
          </a:p>
          <a:p>
            <a:pPr>
              <a:lnSpc>
                <a:spcPct val="100000"/>
              </a:lnSpc>
              <a:buFont typeface="Arial" panose="020B0604020202020204" pitchFamily="34" charset="0"/>
              <a:buChar char="•"/>
            </a:pPr>
            <a:r>
              <a:rPr lang="en-US" altLang="en-US" sz="2000" dirty="0"/>
              <a:t>No annuity paid until age 60 even if non-regular retirement is prior to age 60</a:t>
            </a:r>
          </a:p>
        </p:txBody>
      </p:sp>
      <p:sp>
        <p:nvSpPr>
          <p:cNvPr id="2" name="TextBox 1"/>
          <p:cNvSpPr txBox="1"/>
          <p:nvPr/>
        </p:nvSpPr>
        <p:spPr>
          <a:xfrm>
            <a:off x="7467600" y="762000"/>
            <a:ext cx="490954" cy="400110"/>
          </a:xfrm>
          <a:prstGeom prst="rect">
            <a:avLst/>
          </a:prstGeom>
          <a:noFill/>
        </p:spPr>
        <p:txBody>
          <a:bodyPr wrap="square" rtlCol="0">
            <a:spAutoFit/>
          </a:bodyPr>
          <a:lstStyle/>
          <a:p>
            <a:r>
              <a:rPr lang="en-US" sz="2000" dirty="0">
                <a:solidFill>
                  <a:schemeClr val="bg1"/>
                </a:solidFill>
              </a:rPr>
              <a:t>B</a:t>
            </a:r>
          </a:p>
        </p:txBody>
      </p:sp>
    </p:spTree>
    <p:extLst>
      <p:ext uri="{BB962C8B-B14F-4D97-AF65-F5344CB8AC3E}">
        <p14:creationId xmlns:p14="http://schemas.microsoft.com/office/powerpoint/2010/main" val="123130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lnSpc>
                <a:spcPct val="100000"/>
              </a:lnSpc>
            </a:pPr>
            <a:r>
              <a:rPr lang="en-US" altLang="en-US" b="1" dirty="0">
                <a:solidFill>
                  <a:schemeClr val="tx1"/>
                </a:solidFill>
                <a:latin typeface="Arial" panose="020B0604020202020204" pitchFamily="34" charset="0"/>
              </a:rPr>
              <a:t>Option C – Immediate Annuity</a:t>
            </a:r>
          </a:p>
        </p:txBody>
      </p:sp>
      <p:sp>
        <p:nvSpPr>
          <p:cNvPr id="7" name="Rectangle 3"/>
          <p:cNvSpPr>
            <a:spLocks noGrp="1" noChangeArrowheads="1"/>
          </p:cNvSpPr>
          <p:nvPr>
            <p:ph idx="1"/>
          </p:nvPr>
        </p:nvSpPr>
        <p:spPr bwMode="auto">
          <a:xfrm>
            <a:off x="628650" y="1825625"/>
            <a:ext cx="7886700" cy="387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0000"/>
              </a:lnSpc>
              <a:buFontTx/>
              <a:buChar char="•"/>
            </a:pPr>
            <a:r>
              <a:rPr lang="en-US" altLang="en-US" sz="2000" dirty="0"/>
              <a:t>RCSBP coverage </a:t>
            </a:r>
          </a:p>
          <a:p>
            <a:pPr eaLnBrk="1" hangingPunct="1">
              <a:lnSpc>
                <a:spcPct val="100000"/>
              </a:lnSpc>
              <a:buFont typeface="Arial" panose="020B0604020202020204" pitchFamily="34" charset="0"/>
              <a:buChar char="•"/>
            </a:pPr>
            <a:r>
              <a:rPr lang="en-US" altLang="en-US" sz="2000" dirty="0"/>
              <a:t>Annuity paid </a:t>
            </a:r>
            <a:r>
              <a:rPr lang="en-US" altLang="en-US" sz="2000" u="sng" dirty="0"/>
              <a:t>immediately</a:t>
            </a:r>
            <a:r>
              <a:rPr lang="en-US" altLang="en-US" sz="2000" dirty="0"/>
              <a:t> at RC Soldier’s death</a:t>
            </a:r>
          </a:p>
          <a:p>
            <a:pPr eaLnBrk="1" hangingPunct="1">
              <a:lnSpc>
                <a:spcPct val="100000"/>
              </a:lnSpc>
              <a:buFont typeface="Arial" panose="020B0604020202020204" pitchFamily="34" charset="0"/>
              <a:buChar char="•"/>
            </a:pPr>
            <a:r>
              <a:rPr lang="en-US" altLang="en-US" sz="2000" dirty="0"/>
              <a:t>Must maintain (notify HRC-GAR of certain life changing events) election prior to non-regular retirement</a:t>
            </a:r>
          </a:p>
          <a:p>
            <a:pPr eaLnBrk="1" hangingPunct="1">
              <a:lnSpc>
                <a:spcPct val="100000"/>
              </a:lnSpc>
              <a:buFont typeface="Arial" panose="020B0604020202020204" pitchFamily="34" charset="0"/>
              <a:buChar char="•"/>
            </a:pPr>
            <a:r>
              <a:rPr lang="en-US" altLang="en-US" sz="2000" dirty="0"/>
              <a:t>RCSBP becomes SBP election </a:t>
            </a:r>
          </a:p>
          <a:p>
            <a:pPr eaLnBrk="1" hangingPunct="1">
              <a:lnSpc>
                <a:spcPct val="100000"/>
              </a:lnSpc>
            </a:pPr>
            <a:r>
              <a:rPr lang="en-US" altLang="en-US" sz="2000" dirty="0"/>
              <a:t>RCSBP cost when in receipt of retired pay</a:t>
            </a:r>
          </a:p>
          <a:p>
            <a:pPr lvl="1" eaLnBrk="1" hangingPunct="1">
              <a:lnSpc>
                <a:spcPct val="100000"/>
              </a:lnSpc>
              <a:buFont typeface="Arial" panose="020B0604020202020204" pitchFamily="34" charset="0"/>
              <a:buChar char="‒"/>
            </a:pPr>
            <a:r>
              <a:rPr lang="en-US" altLang="en-US" sz="2000" dirty="0"/>
              <a:t>RCSBP premium for RCSBP coverage received</a:t>
            </a:r>
          </a:p>
          <a:p>
            <a:pPr lvl="1" eaLnBrk="1" hangingPunct="1">
              <a:lnSpc>
                <a:spcPct val="100000"/>
              </a:lnSpc>
              <a:buFont typeface="Arial" panose="020B0604020202020204" pitchFamily="34" charset="0"/>
              <a:buChar char="‒"/>
            </a:pPr>
            <a:r>
              <a:rPr lang="en-US" altLang="en-US" sz="2000" dirty="0"/>
              <a:t>SBP cost for coverage after receipt of retired pay</a:t>
            </a:r>
          </a:p>
          <a:p>
            <a:pPr lvl="1" eaLnBrk="1" hangingPunct="1">
              <a:lnSpc>
                <a:spcPct val="100000"/>
              </a:lnSpc>
              <a:buFont typeface="Arial" panose="020B0604020202020204" pitchFamily="34" charset="0"/>
              <a:buChar char="‒"/>
            </a:pPr>
            <a:r>
              <a:rPr lang="en-US" altLang="en-US" sz="2000" dirty="0"/>
              <a:t>RCSBP is more expensive than for Option B due to immediate payment of annuity</a:t>
            </a:r>
          </a:p>
        </p:txBody>
      </p:sp>
    </p:spTree>
    <p:extLst>
      <p:ext uri="{BB962C8B-B14F-4D97-AF65-F5344CB8AC3E}">
        <p14:creationId xmlns:p14="http://schemas.microsoft.com/office/powerpoint/2010/main" val="2711370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158A3F6-27A9-C18F-FB3B-1D1D961A5491}"/>
              </a:ext>
            </a:extLst>
          </p:cNvPr>
          <p:cNvGraphicFramePr>
            <a:graphicFrameLocks noGrp="1"/>
          </p:cNvGraphicFramePr>
          <p:nvPr>
            <p:ph idx="1"/>
            <p:extLst>
              <p:ext uri="{D42A27DB-BD31-4B8C-83A1-F6EECF244321}">
                <p14:modId xmlns:p14="http://schemas.microsoft.com/office/powerpoint/2010/main" val="557410384"/>
              </p:ext>
            </p:extLst>
          </p:nvPr>
        </p:nvGraphicFramePr>
        <p:xfrm>
          <a:off x="264254" y="1137727"/>
          <a:ext cx="8615493" cy="5405438"/>
        </p:xfrm>
        <a:graphic>
          <a:graphicData uri="http://schemas.openxmlformats.org/drawingml/2006/table">
            <a:tbl>
              <a:tblPr/>
              <a:tblGrid>
                <a:gridCol w="1011384">
                  <a:extLst>
                    <a:ext uri="{9D8B030D-6E8A-4147-A177-3AD203B41FA5}">
                      <a16:colId xmlns:a16="http://schemas.microsoft.com/office/drawing/2014/main" val="20000"/>
                    </a:ext>
                  </a:extLst>
                </a:gridCol>
                <a:gridCol w="973925">
                  <a:extLst>
                    <a:ext uri="{9D8B030D-6E8A-4147-A177-3AD203B41FA5}">
                      <a16:colId xmlns:a16="http://schemas.microsoft.com/office/drawing/2014/main" val="20001"/>
                    </a:ext>
                  </a:extLst>
                </a:gridCol>
                <a:gridCol w="1460888">
                  <a:extLst>
                    <a:ext uri="{9D8B030D-6E8A-4147-A177-3AD203B41FA5}">
                      <a16:colId xmlns:a16="http://schemas.microsoft.com/office/drawing/2014/main" val="20002"/>
                    </a:ext>
                  </a:extLst>
                </a:gridCol>
                <a:gridCol w="1236136">
                  <a:extLst>
                    <a:ext uri="{9D8B030D-6E8A-4147-A177-3AD203B41FA5}">
                      <a16:colId xmlns:a16="http://schemas.microsoft.com/office/drawing/2014/main" val="20003"/>
                    </a:ext>
                  </a:extLst>
                </a:gridCol>
                <a:gridCol w="936467">
                  <a:extLst>
                    <a:ext uri="{9D8B030D-6E8A-4147-A177-3AD203B41FA5}">
                      <a16:colId xmlns:a16="http://schemas.microsoft.com/office/drawing/2014/main" val="20004"/>
                    </a:ext>
                  </a:extLst>
                </a:gridCol>
                <a:gridCol w="973925">
                  <a:extLst>
                    <a:ext uri="{9D8B030D-6E8A-4147-A177-3AD203B41FA5}">
                      <a16:colId xmlns:a16="http://schemas.microsoft.com/office/drawing/2014/main" val="20005"/>
                    </a:ext>
                  </a:extLst>
                </a:gridCol>
                <a:gridCol w="1086301">
                  <a:extLst>
                    <a:ext uri="{9D8B030D-6E8A-4147-A177-3AD203B41FA5}">
                      <a16:colId xmlns:a16="http://schemas.microsoft.com/office/drawing/2014/main" val="20006"/>
                    </a:ext>
                  </a:extLst>
                </a:gridCol>
                <a:gridCol w="936467">
                  <a:extLst>
                    <a:ext uri="{9D8B030D-6E8A-4147-A177-3AD203B41FA5}">
                      <a16:colId xmlns:a16="http://schemas.microsoft.com/office/drawing/2014/main" val="20007"/>
                    </a:ext>
                  </a:extLst>
                </a:gridCol>
              </a:tblGrid>
              <a:tr h="640125">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RCSBP Option</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RCSBP Coverage</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Annuity</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RCSBP Cost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RCSBP Premium start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Make an SBP Election</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SBP Coverage</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SBP Cost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554552">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rPr>
                        <a:t>Option A</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rPr>
                        <a:t>Decline RCSBP Coverage</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No</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No</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None</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NA</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Yes </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Must make an SBP election at non-regular retirement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None if decline SBP</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Yes, if SBP coverage is elected</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None if decline SBP</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Yes, if SBP coverage elected</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402671">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rPr>
                        <a:t>Option B</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rPr>
                        <a:t>Deferred Annuity</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Yes</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Arial" charset="0"/>
                        </a:rPr>
                        <a:t>Deferred until deceased RC member would have been age 60.  (Even if eligible for reduced age retirement)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Yes</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Approximately 25% less than Option C</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614363"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Arial" charset="0"/>
                        </a:rPr>
                        <a:t>At non-regular retirement. (Even if prior to age 60)</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No</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Yes</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RCSBP election (category and coverage amount) becomes SBP election at non-regular retirement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Yes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Premiums start at  non-regular retirement.  (Even if prior to age 60)</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88788">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rPr>
                        <a:t>Option C</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rPr>
                        <a:t>Immediate Annuity</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Arial" charset="0"/>
                        </a:rPr>
                        <a:t>Immediate </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Yes</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719302">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rPr>
                        <a:t>No Beneficiary </a:t>
                      </a: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rPr>
                        <a:t>at NOE</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7">
                  <a:txBody>
                    <a:bodyPr/>
                    <a:lstStyle/>
                    <a:p>
                      <a:pPr marL="0" marR="0" lvl="0" indent="0" algn="ctr" defTabSz="614363"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Arial" charset="0"/>
                        </a:rPr>
                        <a:t>Can elect Option B or C within one year of acquiring first spouse and/or child following NOE. If not, election will default to Option A. Follow above Option details accordingly.</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614363"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pPr marL="0" marR="0" lvl="0" indent="0" algn="l" defTabSz="614363"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pPr marL="0" marR="0" lvl="0" indent="0" algn="l" defTabSz="614363"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pPr marL="0" marR="0" lvl="0" indent="0" algn="l" defTabSz="614363"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bl>
          </a:graphicData>
        </a:graphic>
      </p:graphicFrame>
      <p:sp>
        <p:nvSpPr>
          <p:cNvPr id="5" name="Rectangle 2">
            <a:extLst>
              <a:ext uri="{FF2B5EF4-FFF2-40B4-BE49-F238E27FC236}">
                <a16:creationId xmlns:a16="http://schemas.microsoft.com/office/drawing/2014/main" id="{FB75B285-76F2-BBAE-2D25-6FF3CF7E526D}"/>
              </a:ext>
            </a:extLst>
          </p:cNvPr>
          <p:cNvSpPr txBox="1">
            <a:spLocks noChangeArrowheads="1"/>
          </p:cNvSpPr>
          <p:nvPr/>
        </p:nvSpPr>
        <p:spPr bwMode="auto">
          <a:xfrm>
            <a:off x="264254" y="563286"/>
            <a:ext cx="8615493" cy="457200"/>
          </a:xfrm>
          <a:prstGeom prst="rect">
            <a:avLst/>
          </a:prstGeom>
          <a:noFill/>
        </p:spPr>
        <p:txBody>
          <a:bodyPr lIns="90488" tIns="44450" rIns="90488" bIns="44450"/>
          <a:lstStyle>
            <a:lvl1pPr algn="ctr" defTabSz="912813" rtl="0" eaLnBrk="0" fontAlgn="base" hangingPunct="0">
              <a:spcBef>
                <a:spcPct val="0"/>
              </a:spcBef>
              <a:spcAft>
                <a:spcPct val="0"/>
              </a:spcAft>
              <a:defRPr sz="4400">
                <a:solidFill>
                  <a:schemeClr val="tx2"/>
                </a:solidFill>
                <a:latin typeface="Arial" panose="020B0604020202020204" pitchFamily="34" charset="0"/>
                <a:ea typeface="+mj-ea"/>
                <a:cs typeface="Arial" panose="020B0604020202020204" pitchFamily="34" charset="0"/>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307696" algn="ctr" defTabSz="913472" rtl="0" eaLnBrk="1" fontAlgn="base" hangingPunct="1">
              <a:spcBef>
                <a:spcPct val="0"/>
              </a:spcBef>
              <a:spcAft>
                <a:spcPct val="0"/>
              </a:spcAft>
              <a:defRPr sz="4400">
                <a:solidFill>
                  <a:schemeClr val="tx2"/>
                </a:solidFill>
                <a:latin typeface="Arial" charset="0"/>
              </a:defRPr>
            </a:lvl6pPr>
            <a:lvl7pPr marL="615391" algn="ctr" defTabSz="913472" rtl="0" eaLnBrk="1" fontAlgn="base" hangingPunct="1">
              <a:spcBef>
                <a:spcPct val="0"/>
              </a:spcBef>
              <a:spcAft>
                <a:spcPct val="0"/>
              </a:spcAft>
              <a:defRPr sz="4400">
                <a:solidFill>
                  <a:schemeClr val="tx2"/>
                </a:solidFill>
                <a:latin typeface="Arial" charset="0"/>
              </a:defRPr>
            </a:lvl7pPr>
            <a:lvl8pPr marL="923087" algn="ctr" defTabSz="913472" rtl="0" eaLnBrk="1" fontAlgn="base" hangingPunct="1">
              <a:spcBef>
                <a:spcPct val="0"/>
              </a:spcBef>
              <a:spcAft>
                <a:spcPct val="0"/>
              </a:spcAft>
              <a:defRPr sz="4400">
                <a:solidFill>
                  <a:schemeClr val="tx2"/>
                </a:solidFill>
                <a:latin typeface="Arial" charset="0"/>
              </a:defRPr>
            </a:lvl8pPr>
            <a:lvl9pPr marL="1230782" algn="ctr" defTabSz="913472"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en-US" sz="3200" b="1" kern="0" dirty="0">
                <a:solidFill>
                  <a:schemeClr val="tx1"/>
                </a:solidFill>
              </a:rPr>
              <a:t>RCSBP Options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8147-8DB1-E6CD-3832-630B8E008358}"/>
              </a:ext>
            </a:extLst>
          </p:cNvPr>
          <p:cNvSpPr>
            <a:spLocks noGrp="1"/>
          </p:cNvSpPr>
          <p:nvPr>
            <p:ph type="title"/>
          </p:nvPr>
        </p:nvSpPr>
        <p:spPr/>
        <p:txBody>
          <a:bodyPr/>
          <a:lstStyle/>
          <a:p>
            <a:pPr algn="ctr"/>
            <a:r>
              <a:rPr lang="en-US" altLang="en-US" sz="3200" b="1" kern="0" dirty="0">
                <a:solidFill>
                  <a:schemeClr val="tx1"/>
                </a:solidFill>
              </a:rPr>
              <a:t>RCSBP Election Categories</a:t>
            </a:r>
            <a:endParaRPr lang="en-US" dirty="0"/>
          </a:p>
        </p:txBody>
      </p:sp>
      <p:sp>
        <p:nvSpPr>
          <p:cNvPr id="26626" name="Rectangle 3">
            <a:extLst>
              <a:ext uri="{FF2B5EF4-FFF2-40B4-BE49-F238E27FC236}">
                <a16:creationId xmlns:a16="http://schemas.microsoft.com/office/drawing/2014/main" id="{4F8C1539-8863-DDE3-4B64-F16FC1C7BBF9}"/>
              </a:ext>
            </a:extLst>
          </p:cNvPr>
          <p:cNvSpPr>
            <a:spLocks noGrp="1" noChangeArrowheads="1"/>
          </p:cNvSpPr>
          <p:nvPr>
            <p:ph idx="1"/>
          </p:nvPr>
        </p:nvSpPr>
        <p:spPr bwMode="auto">
          <a:xfrm>
            <a:off x="628650" y="1825625"/>
            <a:ext cx="3943350" cy="21509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eaLnBrk="1" hangingPunct="1">
              <a:lnSpc>
                <a:spcPct val="120000"/>
              </a:lnSpc>
              <a:buFontTx/>
              <a:buChar char="•"/>
              <a:defRPr/>
            </a:pPr>
            <a:r>
              <a:rPr lang="en-US" altLang="en-US" sz="2400" dirty="0">
                <a:solidFill>
                  <a:schemeClr val="tx1"/>
                </a:solidFill>
              </a:rPr>
              <a:t> Spouse Only</a:t>
            </a:r>
          </a:p>
          <a:p>
            <a:pPr algn="l" eaLnBrk="1" hangingPunct="1">
              <a:lnSpc>
                <a:spcPct val="120000"/>
              </a:lnSpc>
              <a:buFontTx/>
              <a:buChar char="•"/>
              <a:defRPr/>
            </a:pPr>
            <a:r>
              <a:rPr lang="en-US" altLang="en-US" sz="2400" dirty="0">
                <a:solidFill>
                  <a:schemeClr val="tx1"/>
                </a:solidFill>
              </a:rPr>
              <a:t> Spouse and Child</a:t>
            </a:r>
          </a:p>
          <a:p>
            <a:pPr algn="l" eaLnBrk="1" hangingPunct="1">
              <a:lnSpc>
                <a:spcPct val="120000"/>
              </a:lnSpc>
              <a:buFontTx/>
              <a:buChar char="•"/>
              <a:defRPr/>
            </a:pPr>
            <a:r>
              <a:rPr lang="en-US" altLang="en-US" sz="2400" dirty="0">
                <a:solidFill>
                  <a:schemeClr val="tx1"/>
                </a:solidFill>
              </a:rPr>
              <a:t> Child Only</a:t>
            </a:r>
          </a:p>
          <a:p>
            <a:pPr marL="0" indent="0" algn="l" eaLnBrk="1" hangingPunct="1">
              <a:lnSpc>
                <a:spcPct val="120000"/>
              </a:lnSpc>
              <a:buNone/>
              <a:defRPr/>
            </a:pPr>
            <a:endParaRPr lang="en-US" altLang="en-US" sz="2400" dirty="0">
              <a:solidFill>
                <a:schemeClr val="tx1"/>
              </a:solidFill>
            </a:endParaRPr>
          </a:p>
        </p:txBody>
      </p:sp>
      <p:sp>
        <p:nvSpPr>
          <p:cNvPr id="3" name="Rectangle 3">
            <a:extLst>
              <a:ext uri="{FF2B5EF4-FFF2-40B4-BE49-F238E27FC236}">
                <a16:creationId xmlns:a16="http://schemas.microsoft.com/office/drawing/2014/main" id="{765FCB2D-7923-FE32-BDC3-C8DA267D6C62}"/>
              </a:ext>
            </a:extLst>
          </p:cNvPr>
          <p:cNvSpPr txBox="1">
            <a:spLocks noChangeArrowheads="1"/>
          </p:cNvSpPr>
          <p:nvPr/>
        </p:nvSpPr>
        <p:spPr bwMode="auto">
          <a:xfrm>
            <a:off x="4572000" y="1825625"/>
            <a:ext cx="3943350" cy="21509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 Aria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Tx/>
              <a:buChar char="•"/>
              <a:defRPr/>
            </a:pPr>
            <a:r>
              <a:rPr lang="en-US" altLang="en-US" sz="2400" dirty="0"/>
              <a:t>Former Spouse</a:t>
            </a:r>
          </a:p>
          <a:p>
            <a:pPr>
              <a:lnSpc>
                <a:spcPct val="120000"/>
              </a:lnSpc>
              <a:buFontTx/>
              <a:buChar char="•"/>
              <a:defRPr/>
            </a:pPr>
            <a:r>
              <a:rPr lang="en-US" altLang="en-US" sz="2400" dirty="0"/>
              <a:t>Former Spouse and Child</a:t>
            </a:r>
          </a:p>
          <a:p>
            <a:pPr>
              <a:lnSpc>
                <a:spcPct val="120000"/>
              </a:lnSpc>
              <a:buFontTx/>
              <a:buChar char="•"/>
              <a:defRPr/>
            </a:pPr>
            <a:r>
              <a:rPr lang="en-US" altLang="en-US" sz="2400" dirty="0"/>
              <a:t>Insurable Interest</a:t>
            </a:r>
          </a:p>
          <a:p>
            <a:pPr>
              <a:lnSpc>
                <a:spcPct val="120000"/>
              </a:lnSpc>
              <a:buFontTx/>
              <a:buChar char="•"/>
              <a:defRPr/>
            </a:pPr>
            <a:endParaRPr lang="en-US" altLang="en-US" sz="2400" dirty="0"/>
          </a:p>
        </p:txBody>
      </p:sp>
      <p:sp>
        <p:nvSpPr>
          <p:cNvPr id="7" name="TextBox 6">
            <a:extLst>
              <a:ext uri="{FF2B5EF4-FFF2-40B4-BE49-F238E27FC236}">
                <a16:creationId xmlns:a16="http://schemas.microsoft.com/office/drawing/2014/main" id="{0756A20A-0429-606A-484F-9C675B6148AC}"/>
              </a:ext>
            </a:extLst>
          </p:cNvPr>
          <p:cNvSpPr txBox="1"/>
          <p:nvPr/>
        </p:nvSpPr>
        <p:spPr>
          <a:xfrm>
            <a:off x="628649" y="4655414"/>
            <a:ext cx="7886700" cy="1809726"/>
          </a:xfrm>
          <a:prstGeom prst="rect">
            <a:avLst/>
          </a:prstGeom>
          <a:noFill/>
        </p:spPr>
        <p:txBody>
          <a:bodyPr wrap="square">
            <a:spAutoFit/>
          </a:bodyPr>
          <a:lstStyle/>
          <a:p>
            <a:pPr marL="0" indent="0" algn="l" eaLnBrk="1" hangingPunct="1">
              <a:lnSpc>
                <a:spcPct val="120000"/>
              </a:lnSpc>
              <a:buNone/>
              <a:defRPr/>
            </a:pPr>
            <a:r>
              <a:rPr lang="en-US" altLang="en-US" b="1" dirty="0">
                <a:solidFill>
                  <a:srgbClr val="FF0000"/>
                </a:solidFill>
                <a:latin typeface=" Arial"/>
              </a:rPr>
              <a:t>Notes: </a:t>
            </a:r>
          </a:p>
          <a:p>
            <a:pPr marL="342900" indent="-342900" algn="l" eaLnBrk="1" hangingPunct="1">
              <a:lnSpc>
                <a:spcPct val="100000"/>
              </a:lnSpc>
              <a:buFontTx/>
              <a:buChar char="•"/>
              <a:defRPr/>
            </a:pPr>
            <a:r>
              <a:rPr lang="en-US" altLang="en-US" dirty="0">
                <a:solidFill>
                  <a:srgbClr val="FF0000"/>
                </a:solidFill>
                <a:latin typeface=" Arial"/>
              </a:rPr>
              <a:t>Elections are by category and not by individual </a:t>
            </a:r>
          </a:p>
          <a:p>
            <a:pPr marL="342900" indent="-342900" algn="l" eaLnBrk="1" hangingPunct="1">
              <a:lnSpc>
                <a:spcPct val="100000"/>
              </a:lnSpc>
              <a:buFontTx/>
              <a:buChar char="•"/>
              <a:defRPr/>
            </a:pPr>
            <a:r>
              <a:rPr lang="en-US" altLang="en-US" dirty="0">
                <a:solidFill>
                  <a:srgbClr val="FF0000"/>
                </a:solidFill>
                <a:latin typeface=" Arial"/>
              </a:rPr>
              <a:t>Special Needs Trust can be elected for an incapacitated SBP covered child </a:t>
            </a:r>
            <a:r>
              <a:rPr lang="en-US" altLang="en-US" dirty="0">
                <a:latin typeface=" Arial"/>
              </a:rPr>
              <a:t>	</a:t>
            </a:r>
            <a:endParaRPr lang="en-US" altLang="en-US" dirty="0">
              <a:solidFill>
                <a:srgbClr val="FF0000"/>
              </a:solidFill>
              <a:latin typeface=" Arial"/>
            </a:endParaRPr>
          </a:p>
          <a:p>
            <a:pPr marL="342900" indent="-342900" algn="l" eaLnBrk="1" hangingPunct="1">
              <a:lnSpc>
                <a:spcPct val="100000"/>
              </a:lnSpc>
              <a:buFontTx/>
              <a:buChar char="•"/>
              <a:defRPr/>
            </a:pPr>
            <a:r>
              <a:rPr lang="en-US" altLang="en-US" dirty="0">
                <a:solidFill>
                  <a:srgbClr val="FF0000"/>
                </a:solidFill>
                <a:latin typeface=" Arial"/>
              </a:rPr>
              <a:t>When “Child” is listed in the category, it assumes “Children” if there is more than one eligible child</a:t>
            </a:r>
            <a:r>
              <a:rPr lang="en-US" altLang="en-US" dirty="0">
                <a:latin typeface=" Arial"/>
              </a:rPr>
              <a:t>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Spouse Election</a:t>
            </a:r>
          </a:p>
        </p:txBody>
      </p:sp>
      <p:sp>
        <p:nvSpPr>
          <p:cNvPr id="48131" name="Rectangle 3"/>
          <p:cNvSpPr>
            <a:spLocks noGrp="1" noChangeArrowheads="1"/>
          </p:cNvSpPr>
          <p:nvPr>
            <p:ph idx="1"/>
          </p:nvPr>
        </p:nvSpPr>
        <p:spPr bwMode="auto">
          <a:xfrm>
            <a:off x="628650" y="1825624"/>
            <a:ext cx="7886700" cy="45662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Autofit/>
          </a:bodyPr>
          <a:lstStyle/>
          <a:p>
            <a:pPr marL="342900" indent="-342900" algn="l" eaLnBrk="1" hangingPunct="1">
              <a:lnSpc>
                <a:spcPct val="120000"/>
              </a:lnSpc>
              <a:buFontTx/>
              <a:buChar char="•"/>
            </a:pPr>
            <a:r>
              <a:rPr lang="en-US" altLang="en-US" sz="1800" dirty="0"/>
              <a:t>P</a:t>
            </a:r>
            <a:r>
              <a:rPr lang="en-US" altLang="en-US" sz="1800" dirty="0">
                <a:solidFill>
                  <a:schemeClr val="tx1"/>
                </a:solidFill>
              </a:rPr>
              <a:t>rovides annuity of 55% minus the RCSBP premium of the selected base amount</a:t>
            </a:r>
            <a:endParaRPr lang="en-US" altLang="en-US" sz="1800" i="1" dirty="0">
              <a:solidFill>
                <a:srgbClr val="FF0000"/>
              </a:solidFill>
            </a:endParaRPr>
          </a:p>
          <a:p>
            <a:pPr marL="742950" lvl="1" indent="-342900" eaLnBrk="1" hangingPunct="1">
              <a:lnSpc>
                <a:spcPct val="120000"/>
              </a:lnSpc>
              <a:buFontTx/>
              <a:buChar char="‒"/>
            </a:pPr>
            <a:r>
              <a:rPr lang="en-US" sz="1800" dirty="0"/>
              <a:t>Minimum base amount = $300 </a:t>
            </a:r>
          </a:p>
          <a:p>
            <a:pPr marL="742950" lvl="1" indent="-342900" eaLnBrk="1" hangingPunct="1">
              <a:lnSpc>
                <a:spcPct val="120000"/>
              </a:lnSpc>
              <a:buFontTx/>
              <a:buChar char="‒"/>
            </a:pPr>
            <a:r>
              <a:rPr lang="en-US" sz="1800" dirty="0"/>
              <a:t>Maximum = full retired pay </a:t>
            </a:r>
          </a:p>
          <a:p>
            <a:pPr marL="342900" indent="-342900" algn="l" eaLnBrk="1" hangingPunct="1">
              <a:lnSpc>
                <a:spcPct val="120000"/>
              </a:lnSpc>
              <a:buFontTx/>
              <a:buChar char="•"/>
            </a:pPr>
            <a:r>
              <a:rPr lang="en-US" altLang="en-US" sz="1800" dirty="0"/>
              <a:t>Spouse cannot outlive the RCSBP A</a:t>
            </a:r>
            <a:r>
              <a:rPr lang="en-US" altLang="en-US" sz="1800" dirty="0">
                <a:solidFill>
                  <a:schemeClr val="tx1"/>
                </a:solidFill>
              </a:rPr>
              <a:t>nnuity </a:t>
            </a:r>
            <a:endParaRPr lang="en-US" altLang="en-US" sz="1800" dirty="0"/>
          </a:p>
          <a:p>
            <a:pPr marL="742950" lvl="1" indent="-342900" eaLnBrk="1" hangingPunct="1">
              <a:lnSpc>
                <a:spcPct val="120000"/>
              </a:lnSpc>
              <a:buFontTx/>
              <a:buChar char="‒"/>
            </a:pPr>
            <a:r>
              <a:rPr lang="en-US" altLang="en-US" sz="1800" dirty="0"/>
              <a:t>Paid forever (unless remarriage occurs prior to age 55)</a:t>
            </a:r>
          </a:p>
          <a:p>
            <a:pPr marL="742950" lvl="1" indent="-342900" eaLnBrk="1" hangingPunct="1">
              <a:lnSpc>
                <a:spcPct val="120000"/>
              </a:lnSpc>
              <a:buFontTx/>
              <a:buChar char="‒"/>
            </a:pPr>
            <a:r>
              <a:rPr lang="en-US" altLang="en-US" sz="1800" dirty="0"/>
              <a:t>I</a:t>
            </a:r>
            <a:r>
              <a:rPr lang="en-US" altLang="en-US" sz="1800" dirty="0">
                <a:solidFill>
                  <a:schemeClr val="tx1"/>
                </a:solidFill>
              </a:rPr>
              <a:t>f remarriage prior to age 55 ends, annuity reinstated (must re-apply)</a:t>
            </a:r>
          </a:p>
          <a:p>
            <a:pPr marL="342900" indent="-342900" algn="l" eaLnBrk="1" hangingPunct="1">
              <a:lnSpc>
                <a:spcPct val="120000"/>
              </a:lnSpc>
              <a:buFontTx/>
              <a:buChar char="•"/>
            </a:pPr>
            <a:r>
              <a:rPr lang="en-US" altLang="en-US" sz="1800" dirty="0">
                <a:solidFill>
                  <a:schemeClr val="tx1"/>
                </a:solidFill>
              </a:rPr>
              <a:t>Increased annually by COLA</a:t>
            </a:r>
          </a:p>
          <a:p>
            <a:pPr marL="342900" indent="-342900" algn="l" eaLnBrk="1" hangingPunct="1">
              <a:lnSpc>
                <a:spcPct val="120000"/>
              </a:lnSpc>
              <a:buFontTx/>
              <a:buChar char="•"/>
            </a:pPr>
            <a:r>
              <a:rPr lang="en-US" altLang="en-US" sz="1800" dirty="0"/>
              <a:t>T</a:t>
            </a:r>
            <a:r>
              <a:rPr lang="en-US" altLang="en-US" sz="1800" dirty="0">
                <a:solidFill>
                  <a:schemeClr val="tx1"/>
                </a:solidFill>
              </a:rPr>
              <a:t>axable as an annuity </a:t>
            </a:r>
          </a:p>
          <a:p>
            <a:pPr marL="342900" indent="-342900" algn="l" eaLnBrk="1" hangingPunct="1">
              <a:lnSpc>
                <a:spcPct val="120000"/>
              </a:lnSpc>
              <a:buFontTx/>
              <a:buChar char="•"/>
            </a:pPr>
            <a:r>
              <a:rPr lang="en-US" altLang="en-US" sz="1800" dirty="0"/>
              <a:t>RCSBP/SBP premiums paid pre-tax</a:t>
            </a:r>
            <a:endParaRPr lang="en-US" altLang="en-US" sz="1800" dirty="0">
              <a:solidFill>
                <a:schemeClr val="tx1"/>
              </a:solidFill>
            </a:endParaRPr>
          </a:p>
          <a:p>
            <a:pPr marL="342900" indent="-342900" algn="l" eaLnBrk="1" hangingPunct="1">
              <a:lnSpc>
                <a:spcPct val="120000"/>
              </a:lnSpc>
              <a:buFontTx/>
              <a:buChar char="•"/>
            </a:pPr>
            <a:r>
              <a:rPr lang="en-US" altLang="en-US" sz="1800" dirty="0">
                <a:solidFill>
                  <a:schemeClr val="tx1"/>
                </a:solidFill>
              </a:rPr>
              <a:t>RCSBP premiums stop when there is no eligible spouse</a:t>
            </a:r>
          </a:p>
        </p:txBody>
      </p:sp>
    </p:spTree>
    <p:extLst>
      <p:ext uri="{BB962C8B-B14F-4D97-AF65-F5344CB8AC3E}">
        <p14:creationId xmlns:p14="http://schemas.microsoft.com/office/powerpoint/2010/main" val="9492497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Spouse &amp; Child(</a:t>
            </a:r>
            <a:r>
              <a:rPr lang="en-US" altLang="en-US" b="1" dirty="0" err="1">
                <a:solidFill>
                  <a:schemeClr val="tx1"/>
                </a:solidFill>
                <a:latin typeface="Arial" panose="020B0604020202020204" pitchFamily="34" charset="0"/>
              </a:rPr>
              <a:t>ren</a:t>
            </a:r>
            <a:r>
              <a:rPr lang="en-US" altLang="en-US" b="1" dirty="0">
                <a:solidFill>
                  <a:schemeClr val="tx1"/>
                </a:solidFill>
                <a:latin typeface="Arial" panose="020B0604020202020204" pitchFamily="34" charset="0"/>
              </a:rPr>
              <a:t>) Election</a:t>
            </a:r>
          </a:p>
        </p:txBody>
      </p:sp>
      <p:sp>
        <p:nvSpPr>
          <p:cNvPr id="5017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marL="342900" indent="-342900" algn="l" eaLnBrk="1" hangingPunct="1">
              <a:lnSpc>
                <a:spcPct val="100000"/>
              </a:lnSpc>
              <a:buFontTx/>
              <a:buChar char="•"/>
            </a:pPr>
            <a:r>
              <a:rPr lang="en-US" altLang="en-US" sz="2000" dirty="0">
                <a:latin typeface="Arial" panose="020B0604020202020204" pitchFamily="34" charset="0"/>
              </a:rPr>
              <a:t>S</a:t>
            </a:r>
            <a:r>
              <a:rPr lang="en-US" altLang="en-US" sz="2000" dirty="0">
                <a:solidFill>
                  <a:schemeClr val="tx1"/>
                </a:solidFill>
                <a:latin typeface="Arial" panose="020B0604020202020204" pitchFamily="34" charset="0"/>
              </a:rPr>
              <a:t>pouse </a:t>
            </a:r>
            <a:r>
              <a:rPr lang="en-US" altLang="en-US" sz="2000" dirty="0">
                <a:latin typeface="Arial" panose="020B0604020202020204" pitchFamily="34" charset="0"/>
              </a:rPr>
              <a:t>is the</a:t>
            </a:r>
            <a:r>
              <a:rPr lang="en-US" altLang="en-US" sz="2000" dirty="0">
                <a:solidFill>
                  <a:schemeClr val="tx1"/>
                </a:solidFill>
                <a:latin typeface="Arial" panose="020B0604020202020204" pitchFamily="34" charset="0"/>
              </a:rPr>
              <a:t> primary beneficiary </a:t>
            </a:r>
          </a:p>
          <a:p>
            <a:pPr marL="342900" indent="-342900" algn="l" eaLnBrk="1" hangingPunct="1">
              <a:lnSpc>
                <a:spcPct val="100000"/>
              </a:lnSpc>
              <a:buFontTx/>
              <a:buChar char="•"/>
            </a:pPr>
            <a:r>
              <a:rPr lang="en-US" altLang="en-US" sz="2000" dirty="0">
                <a:latin typeface="Arial" panose="020B0604020202020204" pitchFamily="34" charset="0"/>
              </a:rPr>
              <a:t>C</a:t>
            </a:r>
            <a:r>
              <a:rPr lang="en-US" altLang="en-US" sz="2000" dirty="0">
                <a:solidFill>
                  <a:schemeClr val="tx1"/>
                </a:solidFill>
                <a:latin typeface="Arial" panose="020B0604020202020204" pitchFamily="34" charset="0"/>
              </a:rPr>
              <a:t>hild(ren) are secondary beneficiary and receive the annuity </a:t>
            </a:r>
            <a:r>
              <a:rPr lang="en-US" altLang="en-US" sz="2000" b="1" dirty="0">
                <a:solidFill>
                  <a:schemeClr val="tx1"/>
                </a:solidFill>
                <a:latin typeface="Arial" panose="020B0604020202020204" pitchFamily="34" charset="0"/>
              </a:rPr>
              <a:t>only if </a:t>
            </a:r>
            <a:r>
              <a:rPr lang="en-US" altLang="en-US" sz="2000" dirty="0">
                <a:solidFill>
                  <a:schemeClr val="tx1"/>
                </a:solidFill>
                <a:latin typeface="Arial" panose="020B0604020202020204" pitchFamily="34" charset="0"/>
              </a:rPr>
              <a:t>spouse </a:t>
            </a:r>
            <a:r>
              <a:rPr lang="en-US" altLang="en-US" sz="2000" dirty="0">
                <a:latin typeface="Arial" panose="020B0604020202020204" pitchFamily="34" charset="0"/>
              </a:rPr>
              <a:t>loses eligibility </a:t>
            </a:r>
            <a:r>
              <a:rPr lang="en-US" altLang="en-US" sz="2000" dirty="0">
                <a:solidFill>
                  <a:schemeClr val="tx1"/>
                </a:solidFill>
                <a:latin typeface="Arial" panose="020B0604020202020204" pitchFamily="34" charset="0"/>
              </a:rPr>
              <a:t>(remarriage prior to age 55 or death) </a:t>
            </a:r>
            <a:r>
              <a:rPr lang="en-US" altLang="en-US" sz="2000" b="1" dirty="0">
                <a:solidFill>
                  <a:schemeClr val="tx1"/>
                </a:solidFill>
                <a:latin typeface="Arial" panose="020B0604020202020204" pitchFamily="34" charset="0"/>
              </a:rPr>
              <a:t>and</a:t>
            </a:r>
            <a:r>
              <a:rPr lang="en-US" altLang="en-US" sz="2000" dirty="0">
                <a:solidFill>
                  <a:schemeClr val="tx1"/>
                </a:solidFill>
                <a:latin typeface="Arial" panose="020B0604020202020204" pitchFamily="34" charset="0"/>
              </a:rPr>
              <a:t> child(ren) are still eligible </a:t>
            </a:r>
          </a:p>
          <a:p>
            <a:pPr marL="342900" indent="-342900" algn="l" eaLnBrk="1" hangingPunct="1">
              <a:lnSpc>
                <a:spcPct val="100000"/>
              </a:lnSpc>
              <a:buFontTx/>
              <a:buChar char="•"/>
            </a:pPr>
            <a:r>
              <a:rPr lang="en-US" altLang="en-US" sz="2000" dirty="0">
                <a:latin typeface="Arial" panose="020B0604020202020204" pitchFamily="34" charset="0"/>
              </a:rPr>
              <a:t>C</a:t>
            </a:r>
            <a:r>
              <a:rPr lang="en-US" altLang="en-US" sz="2000" dirty="0">
                <a:solidFill>
                  <a:schemeClr val="tx1"/>
                </a:solidFill>
                <a:latin typeface="Arial" panose="020B0604020202020204" pitchFamily="34" charset="0"/>
              </a:rPr>
              <a:t>hild cost is based on years of age difference between Soldier, spouse and youngest child</a:t>
            </a:r>
          </a:p>
          <a:p>
            <a:pPr marL="342900" indent="-342900" algn="l" eaLnBrk="1" hangingPunct="1">
              <a:lnSpc>
                <a:spcPct val="100000"/>
              </a:lnSpc>
              <a:buFontTx/>
              <a:buChar char="•"/>
            </a:pPr>
            <a:r>
              <a:rPr lang="en-US" altLang="en-US" sz="2000" dirty="0">
                <a:solidFill>
                  <a:schemeClr val="tx1"/>
                </a:solidFill>
                <a:latin typeface="Arial" panose="020B0604020202020204" pitchFamily="34" charset="0"/>
              </a:rPr>
              <a:t>Cost of child coverage as secondary beneficiary - very low </a:t>
            </a:r>
          </a:p>
          <a:p>
            <a:pPr marL="342900" indent="-342900" algn="l" eaLnBrk="1" hangingPunct="1">
              <a:lnSpc>
                <a:spcPct val="100000"/>
              </a:lnSpc>
              <a:buFontTx/>
              <a:buChar char="•"/>
            </a:pPr>
            <a:r>
              <a:rPr lang="en-US" altLang="en-US" sz="2000" dirty="0">
                <a:latin typeface="Arial" panose="020B0604020202020204" pitchFamily="34" charset="0"/>
              </a:rPr>
              <a:t>W</a:t>
            </a:r>
            <a:r>
              <a:rPr lang="en-US" altLang="en-US" sz="2000" dirty="0">
                <a:solidFill>
                  <a:schemeClr val="tx1"/>
                </a:solidFill>
                <a:latin typeface="Arial" panose="020B0604020202020204" pitchFamily="34" charset="0"/>
              </a:rPr>
              <a:t>hen no eligible child(ren) remain, child SBP cost stops but RCSBP cost continues</a:t>
            </a:r>
          </a:p>
          <a:p>
            <a:pPr marL="342900" indent="-342900" algn="l" eaLnBrk="1" hangingPunct="1">
              <a:lnSpc>
                <a:spcPct val="100000"/>
              </a:lnSpc>
              <a:buFontTx/>
              <a:buChar char="•"/>
            </a:pPr>
            <a:r>
              <a:rPr lang="en-US" altLang="en-US" sz="2000" dirty="0">
                <a:latin typeface="Arial" panose="020B0604020202020204" pitchFamily="34" charset="0"/>
              </a:rPr>
              <a:t>A</a:t>
            </a:r>
            <a:r>
              <a:rPr lang="en-US" altLang="en-US" sz="2000" dirty="0">
                <a:solidFill>
                  <a:schemeClr val="tx1"/>
                </a:solidFill>
                <a:latin typeface="Arial" panose="020B0604020202020204" pitchFamily="34" charset="0"/>
              </a:rPr>
              <a:t>ll eligible children are covered at one cost </a:t>
            </a:r>
            <a:endParaRPr lang="en-US" altLang="en-US" sz="2000" dirty="0">
              <a:latin typeface="Arial" panose="020B0604020202020204" pitchFamily="34" charset="0"/>
            </a:endParaRPr>
          </a:p>
          <a:p>
            <a:pPr marL="0" indent="0" algn="l" eaLnBrk="1" hangingPunct="1">
              <a:lnSpc>
                <a:spcPct val="100000"/>
              </a:lnSpc>
              <a:buNone/>
            </a:pPr>
            <a:endParaRPr lang="en-US" altLang="en-US" sz="2000" dirty="0">
              <a:latin typeface="Arial" panose="020B0604020202020204" pitchFamily="34" charset="0"/>
            </a:endParaRPr>
          </a:p>
        </p:txBody>
      </p:sp>
    </p:spTree>
    <p:extLst>
      <p:ext uri="{BB962C8B-B14F-4D97-AF65-F5344CB8AC3E}">
        <p14:creationId xmlns:p14="http://schemas.microsoft.com/office/powerpoint/2010/main" val="14890821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tx1"/>
                </a:solidFill>
              </a:rPr>
              <a:t>Our Goal</a:t>
            </a:r>
          </a:p>
        </p:txBody>
      </p:sp>
      <p:sp>
        <p:nvSpPr>
          <p:cNvPr id="4" name="Content Placeholder 3"/>
          <p:cNvSpPr>
            <a:spLocks noGrp="1"/>
          </p:cNvSpPr>
          <p:nvPr>
            <p:ph idx="1"/>
          </p:nvPr>
        </p:nvSpPr>
        <p:spPr/>
        <p:txBody>
          <a:bodyPr>
            <a:normAutofit/>
          </a:bodyPr>
          <a:lstStyle/>
          <a:p>
            <a:pPr>
              <a:lnSpc>
                <a:spcPct val="100000"/>
              </a:lnSpc>
            </a:pPr>
            <a:r>
              <a:rPr lang="en-US" sz="2400" dirty="0"/>
              <a:t>Provide you with the facts so you can make an informed decision</a:t>
            </a:r>
          </a:p>
          <a:p>
            <a:pPr>
              <a:lnSpc>
                <a:spcPct val="100000"/>
              </a:lnSpc>
            </a:pPr>
            <a:endParaRPr lang="en-US" sz="2400" dirty="0"/>
          </a:p>
          <a:p>
            <a:pPr>
              <a:lnSpc>
                <a:spcPct val="100000"/>
              </a:lnSpc>
            </a:pPr>
            <a:r>
              <a:rPr lang="en-US" sz="2400" dirty="0"/>
              <a:t>Correct misinformation</a:t>
            </a:r>
          </a:p>
        </p:txBody>
      </p:sp>
    </p:spTree>
    <p:extLst>
      <p:ext uri="{BB962C8B-B14F-4D97-AF65-F5344CB8AC3E}">
        <p14:creationId xmlns:p14="http://schemas.microsoft.com/office/powerpoint/2010/main" val="273903638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Child(</a:t>
            </a:r>
            <a:r>
              <a:rPr lang="en-US" altLang="en-US" b="1" dirty="0" err="1">
                <a:solidFill>
                  <a:schemeClr val="tx1"/>
                </a:solidFill>
                <a:latin typeface="Arial" panose="020B0604020202020204" pitchFamily="34" charset="0"/>
              </a:rPr>
              <a:t>ren</a:t>
            </a:r>
            <a:r>
              <a:rPr lang="en-US" altLang="en-US" b="1" dirty="0">
                <a:solidFill>
                  <a:schemeClr val="tx1"/>
                </a:solidFill>
                <a:latin typeface="Arial" panose="020B0604020202020204" pitchFamily="34" charset="0"/>
              </a:rPr>
              <a:t>) Only Election</a:t>
            </a:r>
          </a:p>
        </p:txBody>
      </p:sp>
      <p:sp>
        <p:nvSpPr>
          <p:cNvPr id="5222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eaLnBrk="1" hangingPunct="1">
              <a:lnSpc>
                <a:spcPct val="100000"/>
              </a:lnSpc>
            </a:pPr>
            <a:r>
              <a:rPr lang="en-US" altLang="en-US" sz="2400" dirty="0">
                <a:latin typeface="Arial" panose="020B0604020202020204" pitchFamily="34" charset="0"/>
              </a:rPr>
              <a:t>Cost based on age difference between Soldier and youngest child at time of election</a:t>
            </a:r>
            <a:endParaRPr lang="en-US" altLang="en-US" sz="2400" dirty="0">
              <a:solidFill>
                <a:srgbClr val="FF0000"/>
              </a:solidFill>
              <a:latin typeface="Arial" panose="020B0604020202020204" pitchFamily="34" charset="0"/>
            </a:endParaRPr>
          </a:p>
          <a:p>
            <a:pPr eaLnBrk="1" hangingPunct="1">
              <a:lnSpc>
                <a:spcPct val="100000"/>
              </a:lnSpc>
            </a:pPr>
            <a:r>
              <a:rPr lang="en-US" altLang="en-US" sz="2400" dirty="0">
                <a:latin typeface="Arial" panose="020B0604020202020204" pitchFamily="34" charset="0"/>
              </a:rPr>
              <a:t>Cheaper than “spouse” due to finite benefit but costlier option than child cost </a:t>
            </a:r>
            <a:r>
              <a:rPr lang="en-US" altLang="en-US" sz="2400" u="sng" dirty="0">
                <a:latin typeface="Arial" panose="020B0604020202020204" pitchFamily="34" charset="0"/>
              </a:rPr>
              <a:t>with</a:t>
            </a:r>
            <a:r>
              <a:rPr lang="en-US" altLang="en-US" sz="2400" dirty="0">
                <a:latin typeface="Arial" panose="020B0604020202020204" pitchFamily="34" charset="0"/>
              </a:rPr>
              <a:t> spouse since child is primary beneficiary </a:t>
            </a:r>
          </a:p>
          <a:p>
            <a:pPr eaLnBrk="1" hangingPunct="1">
              <a:lnSpc>
                <a:spcPct val="100000"/>
              </a:lnSpc>
            </a:pPr>
            <a:r>
              <a:rPr lang="en-US" altLang="en-US" sz="2400" dirty="0">
                <a:latin typeface="Arial" panose="020B0604020202020204" pitchFamily="34" charset="0"/>
              </a:rPr>
              <a:t>Can elect for child(ren) only because there is no spouse or exclude the spouse</a:t>
            </a:r>
          </a:p>
          <a:p>
            <a:pPr eaLnBrk="1" hangingPunct="1">
              <a:lnSpc>
                <a:spcPct val="100000"/>
              </a:lnSpc>
              <a:buFont typeface="Arial" panose="020B0604020202020204" pitchFamily="34" charset="0"/>
              <a:buChar char="•"/>
            </a:pPr>
            <a:r>
              <a:rPr lang="en-US" altLang="en-US" sz="2400" dirty="0">
                <a:latin typeface="Arial" panose="020B0604020202020204" pitchFamily="34" charset="0"/>
              </a:rPr>
              <a:t>If married and child only RCSBP is elected, spouse must concur </a:t>
            </a:r>
          </a:p>
        </p:txBody>
      </p:sp>
    </p:spTree>
    <p:extLst>
      <p:ext uri="{BB962C8B-B14F-4D97-AF65-F5344CB8AC3E}">
        <p14:creationId xmlns:p14="http://schemas.microsoft.com/office/powerpoint/2010/main" val="274384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345028" y="4611028"/>
            <a:ext cx="1522396" cy="16976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 Arial"/>
            </a:endParaRPr>
          </a:p>
        </p:txBody>
      </p:sp>
      <p:sp>
        <p:nvSpPr>
          <p:cNvPr id="51202" name="Rectangle 2"/>
          <p:cNvSpPr>
            <a:spLocks noGrp="1" noChangeArrowheads="1"/>
          </p:cNvSpPr>
          <p:nvPr>
            <p:ph type="title"/>
          </p:nvPr>
        </p:nvSpPr>
        <p:spPr/>
        <p:txBody>
          <a:bodyPr>
            <a:normAutofit/>
          </a:bodyPr>
          <a:lstStyle/>
          <a:p>
            <a:pPr algn="ctr"/>
            <a:r>
              <a:rPr lang="en-US" altLang="en-US" b="1" dirty="0">
                <a:solidFill>
                  <a:schemeClr val="tx1"/>
                </a:solidFill>
              </a:rPr>
              <a:t>Child(</a:t>
            </a:r>
            <a:r>
              <a:rPr lang="en-US" altLang="en-US" b="1" dirty="0" err="1">
                <a:solidFill>
                  <a:schemeClr val="tx1"/>
                </a:solidFill>
              </a:rPr>
              <a:t>ren</a:t>
            </a:r>
            <a:r>
              <a:rPr lang="en-US" altLang="en-US" b="1" dirty="0">
                <a:solidFill>
                  <a:schemeClr val="tx1"/>
                </a:solidFill>
              </a:rPr>
              <a:t>) Only Election</a:t>
            </a:r>
          </a:p>
        </p:txBody>
      </p:sp>
      <p:sp>
        <p:nvSpPr>
          <p:cNvPr id="4" name="Content Placeholder 3"/>
          <p:cNvSpPr>
            <a:spLocks noGrp="1"/>
          </p:cNvSpPr>
          <p:nvPr>
            <p:ph idx="1"/>
          </p:nvPr>
        </p:nvSpPr>
        <p:spPr/>
        <p:txBody>
          <a:bodyPr>
            <a:normAutofit/>
          </a:bodyPr>
          <a:lstStyle/>
          <a:p>
            <a:pPr marL="342900" lvl="1" indent="-342900" eaLnBrk="1" hangingPunct="1">
              <a:lnSpc>
                <a:spcPct val="100000"/>
              </a:lnSpc>
              <a:buFont typeface="Arial" panose="020B0604020202020204" pitchFamily="34" charset="0"/>
              <a:buChar char="•"/>
              <a:defRPr/>
            </a:pPr>
            <a:r>
              <a:rPr lang="en-US" altLang="en-US" sz="2000" dirty="0">
                <a:ea typeface="+mn-ea"/>
                <a:cs typeface="+mn-cs"/>
              </a:rPr>
              <a:t>All eligible children covered at one cost</a:t>
            </a:r>
          </a:p>
          <a:p>
            <a:pPr marL="342900" lvl="1" indent="-342900" eaLnBrk="1" hangingPunct="1">
              <a:lnSpc>
                <a:spcPct val="100000"/>
              </a:lnSpc>
              <a:buFont typeface="Arial" panose="020B0604020202020204" pitchFamily="34" charset="0"/>
              <a:buChar char="•"/>
              <a:defRPr/>
            </a:pPr>
            <a:r>
              <a:rPr lang="en-US" altLang="en-US" sz="2000" dirty="0">
                <a:ea typeface="+mn-ea"/>
                <a:cs typeface="+mn-cs"/>
              </a:rPr>
              <a:t>Cost stops when no eligible child(ren) remain</a:t>
            </a:r>
          </a:p>
          <a:p>
            <a:pPr marL="342900" lvl="1" indent="-342900" eaLnBrk="1" hangingPunct="1">
              <a:lnSpc>
                <a:spcPct val="100000"/>
              </a:lnSpc>
              <a:buFont typeface="Arial" panose="020B0604020202020204" pitchFamily="34" charset="0"/>
              <a:buChar char="•"/>
              <a:defRPr/>
            </a:pPr>
            <a:r>
              <a:rPr lang="en-US" altLang="en-US" sz="2000" dirty="0">
                <a:ea typeface="+mn-ea"/>
                <a:cs typeface="+mn-cs"/>
              </a:rPr>
              <a:t>Annuity divided equally among all eligible children</a:t>
            </a:r>
          </a:p>
          <a:p>
            <a:pPr marL="342900" lvl="1" indent="-342900" eaLnBrk="1" hangingPunct="1">
              <a:lnSpc>
                <a:spcPct val="100000"/>
              </a:lnSpc>
              <a:buFont typeface="Arial" panose="020B0604020202020204" pitchFamily="34" charset="0"/>
              <a:buChar char="•"/>
              <a:defRPr/>
            </a:pPr>
            <a:r>
              <a:rPr lang="en-US" altLang="en-US" sz="2000" dirty="0">
                <a:ea typeface="+mn-ea"/>
                <a:cs typeface="+mn-cs"/>
              </a:rPr>
              <a:t>A child can receive more than one child RCSBP annuity. </a:t>
            </a:r>
          </a:p>
          <a:p>
            <a:pPr marL="342900" indent="-342900" eaLnBrk="1" hangingPunct="1">
              <a:lnSpc>
                <a:spcPct val="100000"/>
              </a:lnSpc>
              <a:buFont typeface="Arial" panose="020B0604020202020204" pitchFamily="34" charset="0"/>
              <a:buChar char="•"/>
              <a:defRPr/>
            </a:pPr>
            <a:endParaRPr lang="en-US" altLang="en-US" sz="2000" dirty="0"/>
          </a:p>
          <a:p>
            <a:pPr marL="0" indent="0">
              <a:lnSpc>
                <a:spcPct val="100000"/>
              </a:lnSpc>
              <a:buNone/>
            </a:pPr>
            <a:endParaRPr lang="en-US" sz="2000" dirty="0"/>
          </a:p>
        </p:txBody>
      </p:sp>
      <p:graphicFrame>
        <p:nvGraphicFramePr>
          <p:cNvPr id="8" name="Diagram 7"/>
          <p:cNvGraphicFramePr/>
          <p:nvPr/>
        </p:nvGraphicFramePr>
        <p:xfrm>
          <a:off x="3323651" y="3929051"/>
          <a:ext cx="22860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193355" y="3929051"/>
          <a:ext cx="228600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nvGraphicFramePr>
        <p:xfrm>
          <a:off x="6460456" y="3929051"/>
          <a:ext cx="2286000" cy="2286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Right Arrow 11"/>
          <p:cNvSpPr>
            <a:spLocks noChangeArrowheads="1"/>
          </p:cNvSpPr>
          <p:nvPr/>
        </p:nvSpPr>
        <p:spPr bwMode="auto">
          <a:xfrm>
            <a:off x="2415506" y="4829164"/>
            <a:ext cx="977900" cy="485775"/>
          </a:xfrm>
          <a:prstGeom prst="rightArrow">
            <a:avLst>
              <a:gd name="adj1" fmla="val 50000"/>
              <a:gd name="adj2" fmla="val 49861"/>
            </a:avLst>
          </a:prstGeom>
          <a:solidFill>
            <a:schemeClr val="accent1"/>
          </a:solidFill>
          <a:ln w="952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 Arial"/>
            </a:endParaRPr>
          </a:p>
        </p:txBody>
      </p:sp>
      <p:sp>
        <p:nvSpPr>
          <p:cNvPr id="13" name="Right Arrow 12"/>
          <p:cNvSpPr>
            <a:spLocks noChangeArrowheads="1"/>
          </p:cNvSpPr>
          <p:nvPr/>
        </p:nvSpPr>
        <p:spPr bwMode="auto">
          <a:xfrm>
            <a:off x="5546056" y="4829164"/>
            <a:ext cx="977900" cy="485775"/>
          </a:xfrm>
          <a:prstGeom prst="rightArrow">
            <a:avLst>
              <a:gd name="adj1" fmla="val 50000"/>
              <a:gd name="adj2" fmla="val 49861"/>
            </a:avLst>
          </a:prstGeom>
          <a:solidFill>
            <a:schemeClr val="accent1"/>
          </a:solidFill>
          <a:ln w="952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 Arial"/>
            </a:endParaRPr>
          </a:p>
        </p:txBody>
      </p:sp>
      <p:sp>
        <p:nvSpPr>
          <p:cNvPr id="14" name="Rectangle 2"/>
          <p:cNvSpPr txBox="1">
            <a:spLocks noChangeArrowheads="1"/>
          </p:cNvSpPr>
          <p:nvPr/>
        </p:nvSpPr>
        <p:spPr>
          <a:xfrm>
            <a:off x="444595" y="3429000"/>
            <a:ext cx="8229600" cy="808038"/>
          </a:xfrm>
          <a:prstGeom prst="rect">
            <a:avLst/>
          </a:prstGeom>
        </p:spPr>
        <p:txBody>
          <a:bodyPr/>
          <a:lstStyle>
            <a:lvl1pPr algn="ctr" defTabSz="912813" rtl="0" eaLnBrk="0" fontAlgn="base" hangingPunct="0">
              <a:spcBef>
                <a:spcPct val="0"/>
              </a:spcBef>
              <a:spcAft>
                <a:spcPct val="0"/>
              </a:spcAft>
              <a:defRPr sz="4400">
                <a:solidFill>
                  <a:schemeClr val="tx2"/>
                </a:solidFill>
                <a:latin typeface="Arial" charset="0"/>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307696" algn="ctr" defTabSz="913472" rtl="0" fontAlgn="base">
              <a:spcBef>
                <a:spcPct val="0"/>
              </a:spcBef>
              <a:spcAft>
                <a:spcPct val="0"/>
              </a:spcAft>
              <a:defRPr sz="4400">
                <a:solidFill>
                  <a:schemeClr val="tx2"/>
                </a:solidFill>
                <a:latin typeface="Arial" charset="0"/>
              </a:defRPr>
            </a:lvl6pPr>
            <a:lvl7pPr marL="615391" algn="ctr" defTabSz="913472" rtl="0" fontAlgn="base">
              <a:spcBef>
                <a:spcPct val="0"/>
              </a:spcBef>
              <a:spcAft>
                <a:spcPct val="0"/>
              </a:spcAft>
              <a:defRPr sz="4400">
                <a:solidFill>
                  <a:schemeClr val="tx2"/>
                </a:solidFill>
                <a:latin typeface="Arial" charset="0"/>
              </a:defRPr>
            </a:lvl7pPr>
            <a:lvl8pPr marL="923087" algn="ctr" defTabSz="913472" rtl="0" fontAlgn="base">
              <a:spcBef>
                <a:spcPct val="0"/>
              </a:spcBef>
              <a:spcAft>
                <a:spcPct val="0"/>
              </a:spcAft>
              <a:defRPr sz="4400">
                <a:solidFill>
                  <a:schemeClr val="tx2"/>
                </a:solidFill>
                <a:latin typeface="Arial" charset="0"/>
              </a:defRPr>
            </a:lvl8pPr>
            <a:lvl9pPr marL="1230782" algn="ctr" defTabSz="913472" rtl="0" fontAlgn="base">
              <a:spcBef>
                <a:spcPct val="0"/>
              </a:spcBef>
              <a:spcAft>
                <a:spcPct val="0"/>
              </a:spcAft>
              <a:defRPr sz="4400">
                <a:solidFill>
                  <a:schemeClr val="tx2"/>
                </a:solidFill>
                <a:latin typeface="Arial" charset="0"/>
              </a:defRPr>
            </a:lvl9pPr>
          </a:lstStyle>
          <a:p>
            <a:r>
              <a:rPr lang="en-US" altLang="en-US" sz="3200" u="sng" kern="0" dirty="0">
                <a:solidFill>
                  <a:schemeClr val="tx1"/>
                </a:solidFill>
              </a:rPr>
              <a:t>Annuity</a:t>
            </a:r>
          </a:p>
        </p:txBody>
      </p:sp>
      <p:sp>
        <p:nvSpPr>
          <p:cNvPr id="5" name="TextBox 4"/>
          <p:cNvSpPr txBox="1"/>
          <p:nvPr/>
        </p:nvSpPr>
        <p:spPr>
          <a:xfrm>
            <a:off x="76200" y="6107668"/>
            <a:ext cx="2498056" cy="400110"/>
          </a:xfrm>
          <a:prstGeom prst="rect">
            <a:avLst/>
          </a:prstGeom>
          <a:noFill/>
          <a:ln>
            <a:solidFill>
              <a:schemeClr val="tx1"/>
            </a:solidFill>
          </a:ln>
        </p:spPr>
        <p:txBody>
          <a:bodyPr wrap="none" rtlCol="0">
            <a:spAutoFit/>
          </a:bodyPr>
          <a:lstStyle/>
          <a:p>
            <a:pPr algn="ctr"/>
            <a:r>
              <a:rPr lang="en-US" sz="2000" dirty="0">
                <a:latin typeface=" Arial"/>
              </a:rPr>
              <a:t>Two eligible children</a:t>
            </a:r>
          </a:p>
        </p:txBody>
      </p:sp>
      <p:sp>
        <p:nvSpPr>
          <p:cNvPr id="16" name="TextBox 15"/>
          <p:cNvSpPr txBox="1"/>
          <p:nvPr/>
        </p:nvSpPr>
        <p:spPr>
          <a:xfrm>
            <a:off x="2819400" y="6096000"/>
            <a:ext cx="3260829" cy="400110"/>
          </a:xfrm>
          <a:prstGeom prst="rect">
            <a:avLst/>
          </a:prstGeom>
          <a:noFill/>
          <a:ln>
            <a:solidFill>
              <a:schemeClr val="tx1"/>
            </a:solidFill>
          </a:ln>
        </p:spPr>
        <p:txBody>
          <a:bodyPr wrap="none" rtlCol="0">
            <a:spAutoFit/>
          </a:bodyPr>
          <a:lstStyle/>
          <a:p>
            <a:pPr algn="ctr"/>
            <a:r>
              <a:rPr lang="en-US" sz="2000" dirty="0">
                <a:latin typeface=" Arial"/>
              </a:rPr>
              <a:t>Child 1 ages out or marries</a:t>
            </a:r>
          </a:p>
        </p:txBody>
      </p:sp>
      <p:sp>
        <p:nvSpPr>
          <p:cNvPr id="17" name="TextBox 16"/>
          <p:cNvSpPr txBox="1"/>
          <p:nvPr/>
        </p:nvSpPr>
        <p:spPr>
          <a:xfrm>
            <a:off x="6207722" y="6107668"/>
            <a:ext cx="2659702" cy="400110"/>
          </a:xfrm>
          <a:prstGeom prst="rect">
            <a:avLst/>
          </a:prstGeom>
          <a:noFill/>
          <a:ln>
            <a:solidFill>
              <a:schemeClr val="tx1"/>
            </a:solidFill>
          </a:ln>
        </p:spPr>
        <p:txBody>
          <a:bodyPr wrap="none" rtlCol="0">
            <a:spAutoFit/>
          </a:bodyPr>
          <a:lstStyle/>
          <a:p>
            <a:pPr algn="ctr"/>
            <a:r>
              <a:rPr lang="en-US" sz="2000" dirty="0">
                <a:latin typeface=" Arial"/>
              </a:rPr>
              <a:t>Both age out or marry</a:t>
            </a:r>
          </a:p>
        </p:txBody>
      </p:sp>
    </p:spTree>
    <p:extLst>
      <p:ext uri="{BB962C8B-B14F-4D97-AF65-F5344CB8AC3E}">
        <p14:creationId xmlns:p14="http://schemas.microsoft.com/office/powerpoint/2010/main" val="1574840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1" grpId="0">
        <p:bldAsOne/>
      </p:bldGraphic>
      <p:bldP spid="12" grpId="0" animBg="1"/>
      <p:bldP spid="13" grpId="0" animBg="1"/>
      <p:bldP spid="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a:r>
              <a:rPr lang="en-US" altLang="en-US" sz="3600" b="1" dirty="0">
                <a:solidFill>
                  <a:schemeClr val="tx1"/>
                </a:solidFill>
              </a:rPr>
              <a:t>Child Eligibility</a:t>
            </a:r>
          </a:p>
        </p:txBody>
      </p:sp>
      <p:sp>
        <p:nvSpPr>
          <p:cNvPr id="4" name="Content Placeholder 3"/>
          <p:cNvSpPr>
            <a:spLocks noGrp="1"/>
          </p:cNvSpPr>
          <p:nvPr>
            <p:ph idx="1"/>
          </p:nvPr>
        </p:nvSpPr>
        <p:spPr/>
        <p:txBody>
          <a:bodyPr>
            <a:normAutofit fontScale="85000" lnSpcReduction="10000"/>
          </a:bodyPr>
          <a:lstStyle/>
          <a:p>
            <a:pPr marL="457200" indent="-457200" eaLnBrk="1" hangingPunct="1">
              <a:lnSpc>
                <a:spcPct val="110000"/>
              </a:lnSpc>
              <a:buFont typeface="Arial" panose="020B0604020202020204" pitchFamily="34" charset="0"/>
              <a:buChar char="•"/>
              <a:defRPr/>
            </a:pPr>
            <a:r>
              <a:rPr lang="en-US" altLang="en-US" sz="2400" dirty="0"/>
              <a:t>Child must be:</a:t>
            </a:r>
          </a:p>
          <a:p>
            <a:pPr lvl="1" eaLnBrk="1" hangingPunct="1">
              <a:lnSpc>
                <a:spcPct val="110000"/>
              </a:lnSpc>
              <a:buFontTx/>
              <a:buChar char="‒"/>
              <a:defRPr/>
            </a:pPr>
            <a:r>
              <a:rPr lang="en-US" altLang="en-US" sz="2400" dirty="0"/>
              <a:t>Unmarried</a:t>
            </a:r>
          </a:p>
          <a:p>
            <a:pPr lvl="1" eaLnBrk="1" hangingPunct="1">
              <a:lnSpc>
                <a:spcPct val="110000"/>
              </a:lnSpc>
              <a:buFontTx/>
              <a:buChar char="‒"/>
              <a:defRPr/>
            </a:pPr>
            <a:r>
              <a:rPr lang="en-US" altLang="en-US" sz="2400" dirty="0"/>
              <a:t>Age: up to 18 or 22 if a full-time student</a:t>
            </a:r>
          </a:p>
          <a:p>
            <a:pPr lvl="1" eaLnBrk="1" hangingPunct="1">
              <a:lnSpc>
                <a:spcPct val="110000"/>
              </a:lnSpc>
              <a:buFontTx/>
              <a:buChar char="‒"/>
              <a:defRPr/>
            </a:pPr>
            <a:r>
              <a:rPr lang="en-US" altLang="en-US" sz="2400" dirty="0"/>
              <a:t>Unmarried Incapacitated child – eligible forever if condition was incurred while eligible for RCSBP</a:t>
            </a:r>
          </a:p>
          <a:p>
            <a:pPr marL="342900" indent="-342900" eaLnBrk="1" hangingPunct="1">
              <a:lnSpc>
                <a:spcPct val="110000"/>
              </a:lnSpc>
              <a:buFont typeface="Arial" panose="020B0604020202020204" pitchFamily="34" charset="0"/>
              <a:buChar char="•"/>
              <a:defRPr/>
            </a:pPr>
            <a:r>
              <a:rPr lang="en-US" altLang="en-US" sz="2400" dirty="0"/>
              <a:t>Natural child</a:t>
            </a:r>
          </a:p>
          <a:p>
            <a:pPr marL="342900" indent="-342900" eaLnBrk="1" hangingPunct="1">
              <a:lnSpc>
                <a:spcPct val="110000"/>
              </a:lnSpc>
              <a:buFont typeface="Arial" panose="020B0604020202020204" pitchFamily="34" charset="0"/>
              <a:buChar char="•"/>
              <a:defRPr/>
            </a:pPr>
            <a:r>
              <a:rPr lang="en-US" altLang="en-US" sz="2400" dirty="0"/>
              <a:t>Adopted Child</a:t>
            </a:r>
          </a:p>
          <a:p>
            <a:pPr marL="342900" indent="-342900" eaLnBrk="1" hangingPunct="1">
              <a:lnSpc>
                <a:spcPct val="110000"/>
              </a:lnSpc>
              <a:buFont typeface="Arial" panose="020B0604020202020204" pitchFamily="34" charset="0"/>
              <a:buChar char="•"/>
              <a:defRPr/>
            </a:pPr>
            <a:r>
              <a:rPr lang="en-US" altLang="en-US" sz="2400" dirty="0"/>
              <a:t>Stepchild, foster child who is living in a parent child relationship with the military member when that member dies</a:t>
            </a:r>
          </a:p>
          <a:p>
            <a:pPr marL="342900" indent="-342900" eaLnBrk="1" hangingPunct="1">
              <a:lnSpc>
                <a:spcPct val="110000"/>
              </a:lnSpc>
              <a:buFont typeface="Arial" panose="020B0604020202020204" pitchFamily="34" charset="0"/>
              <a:buChar char="•"/>
              <a:defRPr/>
            </a:pPr>
            <a:r>
              <a:rPr lang="en-US" altLang="en-US" sz="2400" dirty="0">
                <a:latin typeface="Arial" panose="020B0604020202020204" pitchFamily="34" charset="0"/>
              </a:rPr>
              <a:t>When no eligible children remain, child SBP cost stops but RCSBP cost continues </a:t>
            </a:r>
          </a:p>
          <a:p>
            <a:pPr marL="0" indent="0" eaLnBrk="1" hangingPunct="1">
              <a:lnSpc>
                <a:spcPct val="110000"/>
              </a:lnSpc>
              <a:buNone/>
              <a:defRPr/>
            </a:pPr>
            <a:endParaRPr lang="en-US" altLang="en-US" sz="2400" dirty="0"/>
          </a:p>
          <a:p>
            <a:pPr marL="0" indent="0" eaLnBrk="1" hangingPunct="1">
              <a:lnSpc>
                <a:spcPct val="110000"/>
              </a:lnSpc>
              <a:buNone/>
              <a:defRPr/>
            </a:pPr>
            <a:endParaRPr lang="en-US" altLang="en-US" sz="2400" dirty="0"/>
          </a:p>
          <a:p>
            <a:pPr marL="0" indent="0">
              <a:lnSpc>
                <a:spcPct val="110000"/>
              </a:lnSpc>
              <a:buNone/>
            </a:pPr>
            <a:endParaRPr lang="en-US" sz="2400" dirty="0"/>
          </a:p>
        </p:txBody>
      </p:sp>
    </p:spTree>
    <p:extLst>
      <p:ext uri="{BB962C8B-B14F-4D97-AF65-F5344CB8AC3E}">
        <p14:creationId xmlns:p14="http://schemas.microsoft.com/office/powerpoint/2010/main" val="29807387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algn="ctr"/>
            <a:r>
              <a:rPr lang="en-US" altLang="en-US" sz="3600" b="1" dirty="0">
                <a:solidFill>
                  <a:schemeClr val="tx1"/>
                </a:solidFill>
              </a:rPr>
              <a:t>Incapacitated Child Considerations</a:t>
            </a:r>
          </a:p>
        </p:txBody>
      </p:sp>
      <p:sp>
        <p:nvSpPr>
          <p:cNvPr id="4" name="Content Placeholder 3"/>
          <p:cNvSpPr>
            <a:spLocks noGrp="1"/>
          </p:cNvSpPr>
          <p:nvPr>
            <p:ph idx="1"/>
          </p:nvPr>
        </p:nvSpPr>
        <p:spPr/>
        <p:txBody>
          <a:bodyPr>
            <a:normAutofit/>
          </a:bodyPr>
          <a:lstStyle/>
          <a:p>
            <a:pPr marL="569913" indent="-457200">
              <a:lnSpc>
                <a:spcPct val="100000"/>
              </a:lnSpc>
            </a:pPr>
            <a:r>
              <a:rPr lang="en-US" altLang="en-US" sz="2400" dirty="0"/>
              <a:t>Research the impact that RCSBP/SBP for a fully disabled child may have on other benefits the child has or will receive. </a:t>
            </a:r>
          </a:p>
          <a:p>
            <a:pPr marL="569913" indent="-457200">
              <a:lnSpc>
                <a:spcPct val="100000"/>
              </a:lnSpc>
            </a:pPr>
            <a:r>
              <a:rPr lang="en-US" altLang="en-US" sz="2400" dirty="0"/>
              <a:t>You may elect to pay an annuity to a special needs trust for an RCSBP/SBP eligible unmarried incapacitated child.  </a:t>
            </a:r>
          </a:p>
          <a:p>
            <a:pPr marL="0" indent="0">
              <a:lnSpc>
                <a:spcPct val="100000"/>
              </a:lnSpc>
              <a:buNone/>
            </a:pPr>
            <a:endParaRPr lang="en-US" sz="2400" dirty="0"/>
          </a:p>
        </p:txBody>
      </p:sp>
    </p:spTree>
    <p:extLst>
      <p:ext uri="{BB962C8B-B14F-4D97-AF65-F5344CB8AC3E}">
        <p14:creationId xmlns:p14="http://schemas.microsoft.com/office/powerpoint/2010/main" val="281337707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fontScale="90000"/>
          </a:bodyPr>
          <a:lstStyle/>
          <a:p>
            <a:pPr algn="ctr" eaLnBrk="1" hangingPunct="1"/>
            <a:r>
              <a:rPr lang="en-US" altLang="en-US" sz="3600" b="1" dirty="0">
                <a:solidFill>
                  <a:schemeClr val="tx1"/>
                </a:solidFill>
                <a:latin typeface="Arial" panose="020B0604020202020204" pitchFamily="34" charset="0"/>
              </a:rPr>
              <a:t>Advice:  Seriously Consider </a:t>
            </a:r>
            <a:br>
              <a:rPr lang="en-US" altLang="en-US" sz="3600" b="1" dirty="0">
                <a:solidFill>
                  <a:schemeClr val="tx1"/>
                </a:solidFill>
                <a:latin typeface="Arial" panose="020B0604020202020204" pitchFamily="34" charset="0"/>
              </a:rPr>
            </a:br>
            <a:r>
              <a:rPr lang="en-US" altLang="en-US" sz="3600" b="1" dirty="0">
                <a:solidFill>
                  <a:schemeClr val="tx1"/>
                </a:solidFill>
                <a:latin typeface="Arial" panose="020B0604020202020204" pitchFamily="34" charset="0"/>
              </a:rPr>
              <a:t>Child Coverage!</a:t>
            </a:r>
          </a:p>
        </p:txBody>
      </p:sp>
      <p:sp>
        <p:nvSpPr>
          <p:cNvPr id="53251" name="Rectangle 3"/>
          <p:cNvSpPr>
            <a:spLocks noGrp="1" noChangeArrowheads="1"/>
          </p:cNvSpPr>
          <p:nvPr>
            <p:ph idx="1"/>
          </p:nvPr>
        </p:nvSpPr>
        <p:spPr bwMode="auto">
          <a:xfrm>
            <a:off x="628650" y="1825625"/>
            <a:ext cx="7886700" cy="45574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marL="0" indent="0" eaLnBrk="1" hangingPunct="1">
              <a:lnSpc>
                <a:spcPct val="100000"/>
              </a:lnSpc>
              <a:buNone/>
            </a:pPr>
            <a:r>
              <a:rPr lang="en-US" altLang="en-US" sz="2000" dirty="0">
                <a:solidFill>
                  <a:schemeClr val="tx1"/>
                </a:solidFill>
                <a:latin typeface="Arial" panose="020B0604020202020204" pitchFamily="34" charset="0"/>
              </a:rPr>
              <a:t>Q:  Why bother </a:t>
            </a:r>
            <a:r>
              <a:rPr lang="en-US" altLang="en-US" sz="2000" dirty="0">
                <a:latin typeface="Arial" panose="020B0604020202020204" pitchFamily="34" charset="0"/>
              </a:rPr>
              <a:t>covering </a:t>
            </a:r>
            <a:r>
              <a:rPr lang="en-US" altLang="en-US" sz="2000" dirty="0">
                <a:solidFill>
                  <a:schemeClr val="tx1"/>
                </a:solidFill>
                <a:latin typeface="Arial" panose="020B0604020202020204" pitchFamily="34" charset="0"/>
              </a:rPr>
              <a:t>my 21-year old son who graduates from college soon?</a:t>
            </a:r>
          </a:p>
          <a:p>
            <a:pPr marL="0" indent="0" eaLnBrk="1" hangingPunct="1">
              <a:lnSpc>
                <a:spcPct val="100000"/>
              </a:lnSpc>
              <a:buNone/>
            </a:pPr>
            <a:r>
              <a:rPr lang="en-US" altLang="en-US" sz="2000" dirty="0">
                <a:solidFill>
                  <a:schemeClr val="tx1"/>
                </a:solidFill>
                <a:latin typeface="Arial" panose="020B0604020202020204" pitchFamily="34" charset="0"/>
              </a:rPr>
              <a:t>A:  </a:t>
            </a:r>
            <a:r>
              <a:rPr lang="en-US" altLang="en-US" sz="2000" dirty="0">
                <a:latin typeface="Arial" panose="020B0604020202020204" pitchFamily="34" charset="0"/>
              </a:rPr>
              <a:t>Because, if you elected Option B or Option C for a spouse and did not elect RCSBP for an eligible child...</a:t>
            </a:r>
          </a:p>
          <a:p>
            <a:pPr lvl="1" eaLnBrk="1" hangingPunct="1">
              <a:lnSpc>
                <a:spcPct val="100000"/>
              </a:lnSpc>
            </a:pPr>
            <a:r>
              <a:rPr lang="en-US" altLang="en-US" sz="2000" dirty="0">
                <a:latin typeface="Arial" panose="020B0604020202020204" pitchFamily="34" charset="0"/>
              </a:rPr>
              <a:t>incapacitation may occur while still eligible </a:t>
            </a:r>
          </a:p>
          <a:p>
            <a:pPr lvl="1" algn="l" eaLnBrk="1" hangingPunct="1">
              <a:lnSpc>
                <a:spcPct val="100000"/>
              </a:lnSpc>
            </a:pPr>
            <a:r>
              <a:rPr lang="en-US" altLang="en-US" sz="2000" dirty="0">
                <a:solidFill>
                  <a:schemeClr val="tx1"/>
                </a:solidFill>
                <a:latin typeface="Arial" panose="020B0604020202020204" pitchFamily="34" charset="0"/>
              </a:rPr>
              <a:t>“closing” the child category when there are eligible children closes it for both RCSBP </a:t>
            </a:r>
            <a:r>
              <a:rPr lang="en-US" altLang="en-US" sz="2000" dirty="0">
                <a:latin typeface="Arial" panose="020B0604020202020204" pitchFamily="34" charset="0"/>
              </a:rPr>
              <a:t>and SBP </a:t>
            </a:r>
            <a:r>
              <a:rPr lang="en-US" altLang="en-US" sz="2000" u="sng" dirty="0">
                <a:solidFill>
                  <a:schemeClr val="tx1"/>
                </a:solidFill>
                <a:latin typeface="Arial" panose="020B0604020202020204" pitchFamily="34" charset="0"/>
              </a:rPr>
              <a:t>forever</a:t>
            </a:r>
            <a:endParaRPr lang="en-US" altLang="en-US" sz="2000" dirty="0">
              <a:solidFill>
                <a:schemeClr val="tx1"/>
              </a:solidFill>
              <a:latin typeface="Arial" panose="020B0604020202020204" pitchFamily="34" charset="0"/>
            </a:endParaRPr>
          </a:p>
          <a:p>
            <a:pPr lvl="1" algn="l" eaLnBrk="1" hangingPunct="1">
              <a:lnSpc>
                <a:spcPct val="100000"/>
              </a:lnSpc>
            </a:pPr>
            <a:r>
              <a:rPr lang="en-US" altLang="en-US" sz="2000" dirty="0">
                <a:solidFill>
                  <a:schemeClr val="tx1"/>
                </a:solidFill>
                <a:latin typeface="Arial" panose="020B0604020202020204" pitchFamily="34" charset="0"/>
              </a:rPr>
              <a:t>family complete?  perhaps a step-, grand-, foster- or natural child is in your future</a:t>
            </a:r>
          </a:p>
          <a:p>
            <a:pPr marL="0" indent="0" eaLnBrk="1" hangingPunct="1">
              <a:lnSpc>
                <a:spcPct val="100000"/>
              </a:lnSpc>
              <a:buNone/>
            </a:pPr>
            <a:r>
              <a:rPr lang="en-US" altLang="en-US" sz="2000" b="1" dirty="0">
                <a:latin typeface="Arial" panose="020B0604020202020204" pitchFamily="34" charset="0"/>
              </a:rPr>
              <a:t>Note: </a:t>
            </a:r>
            <a:r>
              <a:rPr lang="en-US" altLang="en-US" sz="2000" dirty="0">
                <a:latin typeface="Arial" panose="020B0604020202020204" pitchFamily="34" charset="0"/>
              </a:rPr>
              <a:t>SBP cost stops when no eligible children remain, but RCSBP cost continues for coverage already received. </a:t>
            </a:r>
            <a:r>
              <a:rPr lang="en-US" altLang="en-US" sz="2000" dirty="0">
                <a:solidFill>
                  <a:schemeClr val="tx1"/>
                </a:solidFill>
              </a:rPr>
              <a:t>Spouse and Child or Child Only RCSBP/SBP is inexpensive.</a:t>
            </a:r>
          </a:p>
        </p:txBody>
      </p:sp>
    </p:spTree>
    <p:extLst>
      <p:ext uri="{BB962C8B-B14F-4D97-AF65-F5344CB8AC3E}">
        <p14:creationId xmlns:p14="http://schemas.microsoft.com/office/powerpoint/2010/main" val="18055110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dirty="0">
                <a:solidFill>
                  <a:schemeClr val="tx1"/>
                </a:solidFill>
              </a:rPr>
              <a:t>Former Spouse (FS)</a:t>
            </a:r>
          </a:p>
        </p:txBody>
      </p:sp>
      <p:sp>
        <p:nvSpPr>
          <p:cNvPr id="2" name="Content Placeholder 1"/>
          <p:cNvSpPr>
            <a:spLocks noGrp="1"/>
          </p:cNvSpPr>
          <p:nvPr>
            <p:ph idx="1"/>
          </p:nvPr>
        </p:nvSpPr>
        <p:spPr/>
        <p:txBody>
          <a:bodyPr>
            <a:noAutofit/>
          </a:bodyPr>
          <a:lstStyle/>
          <a:p>
            <a:pPr eaLnBrk="1" hangingPunct="1">
              <a:lnSpc>
                <a:spcPct val="100000"/>
              </a:lnSpc>
              <a:defRPr/>
            </a:pPr>
            <a:r>
              <a:rPr lang="en-US" sz="1800" dirty="0"/>
              <a:t>Former spouse coverage can be:</a:t>
            </a:r>
          </a:p>
          <a:p>
            <a:pPr lvl="1" eaLnBrk="1" hangingPunct="1">
              <a:lnSpc>
                <a:spcPct val="100000"/>
              </a:lnSpc>
              <a:buFontTx/>
              <a:buChar char="‒"/>
              <a:defRPr/>
            </a:pPr>
            <a:r>
              <a:rPr lang="en-US" sz="1800" dirty="0"/>
              <a:t>purely voluntary</a:t>
            </a:r>
          </a:p>
          <a:p>
            <a:pPr lvl="1" eaLnBrk="1" hangingPunct="1">
              <a:lnSpc>
                <a:spcPct val="100000"/>
              </a:lnSpc>
              <a:buFontTx/>
              <a:buChar char="‒"/>
              <a:defRPr/>
            </a:pPr>
            <a:r>
              <a:rPr lang="en-US" sz="1800" dirty="0"/>
              <a:t>incorporated into a written agreement</a:t>
            </a:r>
          </a:p>
          <a:p>
            <a:pPr lvl="1" eaLnBrk="1" hangingPunct="1">
              <a:lnSpc>
                <a:spcPct val="100000"/>
              </a:lnSpc>
              <a:buFontTx/>
              <a:buChar char="‒"/>
              <a:defRPr/>
            </a:pPr>
            <a:r>
              <a:rPr lang="en-US" sz="1800" dirty="0"/>
              <a:t>court-ordered (since 1986)</a:t>
            </a:r>
          </a:p>
          <a:p>
            <a:pPr marL="342900" indent="-342900" eaLnBrk="1" hangingPunct="1">
              <a:lnSpc>
                <a:spcPct val="100000"/>
              </a:lnSpc>
              <a:buFont typeface="Arial" pitchFamily="34" charset="0"/>
              <a:buChar char="•"/>
              <a:defRPr/>
            </a:pPr>
            <a:r>
              <a:rPr lang="en-US" sz="1800" dirty="0"/>
              <a:t>Divorce prior to receiving the NOE:</a:t>
            </a:r>
          </a:p>
          <a:p>
            <a:pPr lvl="1" eaLnBrk="1" hangingPunct="1">
              <a:lnSpc>
                <a:spcPct val="100000"/>
              </a:lnSpc>
              <a:buFontTx/>
              <a:buChar char="‒"/>
              <a:defRPr/>
            </a:pPr>
            <a:r>
              <a:rPr lang="en-US" sz="1800" dirty="0"/>
              <a:t>If court ordered, Soldier should elect former spouse using the DD Form 2656-5 and DD Form 2656-1 within 90 days of receiving the NOE or could be held in contempt of court </a:t>
            </a:r>
          </a:p>
          <a:p>
            <a:pPr lvl="1" eaLnBrk="1" hangingPunct="1">
              <a:lnSpc>
                <a:spcPct val="100000"/>
              </a:lnSpc>
              <a:buFontTx/>
              <a:buChar char="‒"/>
              <a:defRPr/>
            </a:pPr>
            <a:r>
              <a:rPr lang="en-US" sz="1800" dirty="0"/>
              <a:t>Former spouse can ensure Former Spouse SBP is established by providing DFAS-CL the divorce decree with subsequent court orders plus a DD Form 2656-10 (Survivor Benefit Plan (SBP)/Reserve Component (RC) SBP Request for Deemed Election) within one             year of the first court order awarding Former Spouse RCSBP/SBP</a:t>
            </a:r>
          </a:p>
          <a:p>
            <a:pPr lvl="1" eaLnBrk="1" hangingPunct="1">
              <a:lnSpc>
                <a:spcPct val="100000"/>
              </a:lnSpc>
              <a:defRPr/>
            </a:pPr>
            <a:endParaRPr lang="en-US" sz="1800" dirty="0"/>
          </a:p>
          <a:p>
            <a:pPr>
              <a:lnSpc>
                <a:spcPct val="100000"/>
              </a:lnSpc>
            </a:pPr>
            <a:endParaRPr lang="en-US" sz="1800" dirty="0"/>
          </a:p>
        </p:txBody>
      </p:sp>
      <p:sp>
        <p:nvSpPr>
          <p:cNvPr id="57348" name="Rectangle 12"/>
          <p:cNvSpPr>
            <a:spLocks noChangeArrowheads="1"/>
          </p:cNvSpPr>
          <p:nvPr/>
        </p:nvSpPr>
        <p:spPr bwMode="auto">
          <a:xfrm>
            <a:off x="0" y="4800600"/>
            <a:ext cx="4559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u="sng" dirty="0">
              <a:solidFill>
                <a:schemeClr val="accent2"/>
              </a:solidFill>
            </a:endParaRPr>
          </a:p>
          <a:p>
            <a:r>
              <a:rPr lang="en-US" altLang="en-US" sz="2400" b="1" dirty="0">
                <a:solidFill>
                  <a:schemeClr val="accent1"/>
                </a:solidFill>
              </a:rPr>
              <a:t>			</a:t>
            </a:r>
          </a:p>
        </p:txBody>
      </p:sp>
    </p:spTree>
    <p:extLst>
      <p:ext uri="{BB962C8B-B14F-4D97-AF65-F5344CB8AC3E}">
        <p14:creationId xmlns:p14="http://schemas.microsoft.com/office/powerpoint/2010/main" val="42211085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628650" y="577341"/>
            <a:ext cx="7886700" cy="1009652"/>
          </a:xfrm>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dirty="0">
                <a:solidFill>
                  <a:schemeClr val="tx1"/>
                </a:solidFill>
              </a:rPr>
              <a:t>Former Spouse (FS)</a:t>
            </a:r>
          </a:p>
        </p:txBody>
      </p:sp>
      <p:sp>
        <p:nvSpPr>
          <p:cNvPr id="83971" name="Rectangle 3"/>
          <p:cNvSpPr>
            <a:spLocks noGrp="1" noChangeArrowheads="1"/>
          </p:cNvSpPr>
          <p:nvPr>
            <p:ph idx="1"/>
          </p:nvPr>
        </p:nvSpPr>
        <p:spPr bwMode="auto">
          <a:xfrm>
            <a:off x="628650" y="1721928"/>
            <a:ext cx="7886700" cy="4660016"/>
          </a:xfrm>
          <a:ln w="12700">
            <a:miter lim="800000"/>
            <a:headEnd/>
            <a:tailEnd/>
          </a:ln>
        </p:spPr>
        <p:txBody>
          <a:bodyPr vert="horz" wrap="square" lIns="90488" tIns="44450" rIns="90488" bIns="44450" numCol="1" anchor="t" anchorCtr="0" compatLnSpc="1">
            <a:prstTxWarp prst="textNoShape">
              <a:avLst/>
            </a:prstTxWarp>
            <a:noAutofit/>
          </a:bodyPr>
          <a:lstStyle/>
          <a:p>
            <a:pPr eaLnBrk="1" hangingPunct="1">
              <a:lnSpc>
                <a:spcPct val="110000"/>
              </a:lnSpc>
              <a:defRPr/>
            </a:pPr>
            <a:r>
              <a:rPr lang="en-US" sz="1800" dirty="0">
                <a:solidFill>
                  <a:schemeClr val="tx1"/>
                </a:solidFill>
              </a:rPr>
              <a:t>Divorce after NOE (must have had Spouse or Spouse and Child RCSBP coverage):</a:t>
            </a:r>
            <a:r>
              <a:rPr lang="en-US" sz="1800" dirty="0"/>
              <a:t> </a:t>
            </a:r>
          </a:p>
          <a:p>
            <a:pPr lvl="1" eaLnBrk="1" hangingPunct="1">
              <a:lnSpc>
                <a:spcPct val="110000"/>
              </a:lnSpc>
              <a:buFontTx/>
              <a:buChar char="‒"/>
              <a:defRPr/>
            </a:pPr>
            <a:r>
              <a:rPr lang="en-US" sz="1800" dirty="0"/>
              <a:t>Soldier has one year from divorce to change Spouse to Former Spouse RCSBP</a:t>
            </a:r>
          </a:p>
          <a:p>
            <a:pPr lvl="1" eaLnBrk="1" hangingPunct="1">
              <a:lnSpc>
                <a:spcPct val="110000"/>
              </a:lnSpc>
              <a:buFontTx/>
              <a:buChar char="‒"/>
              <a:defRPr/>
            </a:pPr>
            <a:r>
              <a:rPr lang="en-US" sz="1800" dirty="0"/>
              <a:t>Former spouse has one year from first court order awarding RCSBP to deem the election</a:t>
            </a:r>
          </a:p>
          <a:p>
            <a:pPr lvl="1" eaLnBrk="1" hangingPunct="1">
              <a:lnSpc>
                <a:spcPct val="110000"/>
              </a:lnSpc>
              <a:defRPr/>
            </a:pPr>
            <a:endParaRPr lang="en-US" sz="1800" dirty="0">
              <a:solidFill>
                <a:schemeClr val="tx1"/>
              </a:solidFill>
            </a:endParaRPr>
          </a:p>
          <a:p>
            <a:pPr marL="342900" indent="-342900" algn="l" eaLnBrk="1" hangingPunct="1">
              <a:lnSpc>
                <a:spcPct val="110000"/>
              </a:lnSpc>
              <a:spcBef>
                <a:spcPct val="0"/>
              </a:spcBef>
              <a:buFont typeface="Arial" pitchFamily="34" charset="0"/>
              <a:buChar char="•"/>
              <a:defRPr/>
            </a:pPr>
            <a:r>
              <a:rPr lang="en-US" sz="1800" dirty="0">
                <a:solidFill>
                  <a:schemeClr val="tx1"/>
                </a:solidFill>
              </a:rPr>
              <a:t>Former Spouse RCSBP coverage can be changed in certain circumstances:</a:t>
            </a:r>
          </a:p>
          <a:p>
            <a:pPr lvl="1" eaLnBrk="1" hangingPunct="1">
              <a:lnSpc>
                <a:spcPct val="110000"/>
              </a:lnSpc>
              <a:buFontTx/>
              <a:buChar char="‒"/>
              <a:defRPr/>
            </a:pPr>
            <a:r>
              <a:rPr lang="en-US" sz="1800" dirty="0"/>
              <a:t>Voluntarily – can cancel Former Spouse RCSBP and elect Spouse RCSBP within one year of marriage</a:t>
            </a:r>
          </a:p>
          <a:p>
            <a:pPr lvl="1" eaLnBrk="1" hangingPunct="1">
              <a:lnSpc>
                <a:spcPct val="110000"/>
              </a:lnSpc>
              <a:buFontTx/>
              <a:buChar char="‒"/>
              <a:defRPr/>
            </a:pPr>
            <a:r>
              <a:rPr lang="en-US" sz="1800" dirty="0"/>
              <a:t>Court ordered – amended court order</a:t>
            </a:r>
          </a:p>
          <a:p>
            <a:pPr lvl="1" eaLnBrk="1" hangingPunct="1">
              <a:lnSpc>
                <a:spcPct val="110000"/>
              </a:lnSpc>
              <a:buFontTx/>
              <a:buChar char="‒"/>
              <a:defRPr/>
            </a:pPr>
            <a:r>
              <a:rPr lang="en-US" sz="1800" dirty="0"/>
              <a:t>Death of former spouse – change to Spouse RCSBP (contact RSO for details/timeframe)</a:t>
            </a:r>
          </a:p>
          <a:p>
            <a:pPr marL="457200" lvl="1" indent="0" eaLnBrk="1" hangingPunct="1">
              <a:lnSpc>
                <a:spcPct val="110000"/>
              </a:lnSpc>
              <a:buNone/>
              <a:defRPr/>
            </a:pPr>
            <a:endParaRPr lang="en-US" sz="1800" dirty="0">
              <a:solidFill>
                <a:schemeClr val="tx1"/>
              </a:solidFill>
            </a:endParaRPr>
          </a:p>
        </p:txBody>
      </p:sp>
    </p:spTree>
    <p:extLst>
      <p:ext uri="{BB962C8B-B14F-4D97-AF65-F5344CB8AC3E}">
        <p14:creationId xmlns:p14="http://schemas.microsoft.com/office/powerpoint/2010/main" val="32761870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dirty="0">
                <a:solidFill>
                  <a:schemeClr val="tx1"/>
                </a:solidFill>
              </a:rPr>
              <a:t>Former Spouse (FS) and Child(</a:t>
            </a:r>
            <a:r>
              <a:rPr lang="en-US" b="1" dirty="0" err="1">
                <a:solidFill>
                  <a:schemeClr val="tx1"/>
                </a:solidFill>
              </a:rPr>
              <a:t>ren</a:t>
            </a:r>
            <a:r>
              <a:rPr lang="en-US" b="1" dirty="0">
                <a:solidFill>
                  <a:schemeClr val="tx1"/>
                </a:solidFill>
              </a:rPr>
              <a:t>)</a:t>
            </a:r>
          </a:p>
        </p:txBody>
      </p:sp>
      <p:sp>
        <p:nvSpPr>
          <p:cNvPr id="83971" name="Rectangle 3"/>
          <p:cNvSpPr>
            <a:spLocks noGrp="1" noChangeArrowheads="1"/>
          </p:cNvSpPr>
          <p:nvPr>
            <p:ph idx="1"/>
          </p:nvPr>
        </p:nvSpPr>
        <p:spPr bwMode="auto">
          <a:ln w="12700">
            <a:miter lim="800000"/>
            <a:headEnd/>
            <a:tailEnd/>
          </a:ln>
        </p:spPr>
        <p:txBody>
          <a:bodyPr vert="horz" wrap="square" lIns="90488" tIns="44450" rIns="90488" bIns="44450" numCol="1" anchor="t" anchorCtr="0" compatLnSpc="1">
            <a:prstTxWarp prst="textNoShape">
              <a:avLst/>
            </a:prstTxWarp>
          </a:bodyPr>
          <a:lstStyle/>
          <a:p>
            <a:pPr marL="342900" indent="-342900" algn="l" eaLnBrk="1" hangingPunct="1">
              <a:lnSpc>
                <a:spcPct val="100000"/>
              </a:lnSpc>
              <a:spcBef>
                <a:spcPct val="0"/>
              </a:spcBef>
              <a:buFont typeface="Arial" pitchFamily="34" charset="0"/>
              <a:buChar char="•"/>
              <a:defRPr/>
            </a:pPr>
            <a:r>
              <a:rPr lang="en-US" sz="2400" dirty="0">
                <a:solidFill>
                  <a:schemeClr val="tx1"/>
                </a:solidFill>
              </a:rPr>
              <a:t>The former spouse is the primary beneficiary</a:t>
            </a:r>
          </a:p>
          <a:p>
            <a:pPr marL="342900" indent="-342900" algn="l" eaLnBrk="1" hangingPunct="1">
              <a:lnSpc>
                <a:spcPct val="100000"/>
              </a:lnSpc>
              <a:spcBef>
                <a:spcPct val="0"/>
              </a:spcBef>
              <a:buFont typeface="Arial" pitchFamily="34" charset="0"/>
              <a:buChar char="•"/>
              <a:defRPr/>
            </a:pPr>
            <a:r>
              <a:rPr lang="en-US" sz="2400" dirty="0"/>
              <a:t>Child(</a:t>
            </a:r>
            <a:r>
              <a:rPr lang="en-US" sz="2400" dirty="0" err="1"/>
              <a:t>ren</a:t>
            </a:r>
            <a:r>
              <a:rPr lang="en-US" sz="2400" dirty="0"/>
              <a:t>) will receive the annuity only if the former spouse becomes ineligible</a:t>
            </a:r>
            <a:endParaRPr lang="en-US" sz="2400" dirty="0">
              <a:solidFill>
                <a:schemeClr val="tx1"/>
              </a:solidFill>
            </a:endParaRPr>
          </a:p>
          <a:p>
            <a:pPr marL="342900" indent="-342900" algn="l" eaLnBrk="1" hangingPunct="1">
              <a:lnSpc>
                <a:spcPct val="100000"/>
              </a:lnSpc>
              <a:spcBef>
                <a:spcPct val="0"/>
              </a:spcBef>
              <a:buFont typeface="Arial" pitchFamily="34" charset="0"/>
              <a:buChar char="•"/>
              <a:defRPr/>
            </a:pPr>
            <a:r>
              <a:rPr lang="en-US" sz="2400" dirty="0">
                <a:solidFill>
                  <a:schemeClr val="tx1"/>
                </a:solidFill>
              </a:rPr>
              <a:t>If deemed, the court order must state former spouse and child(</a:t>
            </a:r>
            <a:r>
              <a:rPr lang="en-US" sz="2400" dirty="0" err="1">
                <a:solidFill>
                  <a:schemeClr val="tx1"/>
                </a:solidFill>
              </a:rPr>
              <a:t>ren</a:t>
            </a:r>
            <a:r>
              <a:rPr lang="en-US" sz="2400" dirty="0">
                <a:solidFill>
                  <a:schemeClr val="tx1"/>
                </a:solidFill>
              </a:rPr>
              <a:t>) </a:t>
            </a:r>
          </a:p>
          <a:p>
            <a:pPr marL="342900" indent="-342900" algn="l" eaLnBrk="1" hangingPunct="1">
              <a:lnSpc>
                <a:spcPct val="100000"/>
              </a:lnSpc>
              <a:spcBef>
                <a:spcPct val="0"/>
              </a:spcBef>
              <a:buFont typeface="Arial" pitchFamily="34" charset="0"/>
              <a:buChar char="•"/>
              <a:defRPr/>
            </a:pPr>
            <a:r>
              <a:rPr lang="en-US" sz="2400" dirty="0">
                <a:solidFill>
                  <a:schemeClr val="tx1"/>
                </a:solidFill>
              </a:rPr>
              <a:t>Former spouse and children </a:t>
            </a:r>
            <a:r>
              <a:rPr lang="en-US" sz="2400" b="1" dirty="0">
                <a:solidFill>
                  <a:schemeClr val="tx1"/>
                </a:solidFill>
              </a:rPr>
              <a:t>only covers children of the marriage to the former spouse</a:t>
            </a:r>
          </a:p>
        </p:txBody>
      </p:sp>
    </p:spTree>
    <p:extLst>
      <p:ext uri="{BB962C8B-B14F-4D97-AF65-F5344CB8AC3E}">
        <p14:creationId xmlns:p14="http://schemas.microsoft.com/office/powerpoint/2010/main" val="54534459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“Insurable Interest” Election</a:t>
            </a:r>
          </a:p>
        </p:txBody>
      </p:sp>
      <p:sp>
        <p:nvSpPr>
          <p:cNvPr id="5529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eaLnBrk="1" hangingPunct="1">
              <a:lnSpc>
                <a:spcPct val="100000"/>
              </a:lnSpc>
              <a:defRPr/>
            </a:pPr>
            <a:r>
              <a:rPr lang="en-US" altLang="en-US" sz="2000" b="1" u="sng" dirty="0">
                <a:latin typeface="Arial" panose="020B0604020202020204" pitchFamily="34" charset="0"/>
              </a:rPr>
              <a:t>Who Can Elect</a:t>
            </a:r>
            <a:r>
              <a:rPr lang="en-US" altLang="en-US" sz="2000" b="1" dirty="0">
                <a:latin typeface="Arial" panose="020B0604020202020204" pitchFamily="34" charset="0"/>
              </a:rPr>
              <a:t>:  </a:t>
            </a:r>
            <a:r>
              <a:rPr lang="en-US" altLang="en-US" sz="2000" dirty="0">
                <a:latin typeface="Arial" panose="020B0604020202020204" pitchFamily="34" charset="0"/>
              </a:rPr>
              <a:t>unmarried Soldiers with no eligible children </a:t>
            </a:r>
          </a:p>
          <a:p>
            <a:pPr eaLnBrk="1" hangingPunct="1">
              <a:lnSpc>
                <a:spcPct val="100000"/>
              </a:lnSpc>
              <a:defRPr/>
            </a:pPr>
            <a:r>
              <a:rPr lang="en-US" altLang="en-US" sz="2000" b="1" u="sng" dirty="0">
                <a:latin typeface="Arial" panose="020B0604020202020204" pitchFamily="34" charset="0"/>
              </a:rPr>
              <a:t>Eligible Beneficiaries</a:t>
            </a:r>
            <a:r>
              <a:rPr lang="en-US" altLang="en-US" sz="2000" b="1" dirty="0">
                <a:latin typeface="Arial" panose="020B0604020202020204" pitchFamily="34" charset="0"/>
              </a:rPr>
              <a:t>:  </a:t>
            </a:r>
            <a:r>
              <a:rPr lang="en-US" altLang="en-US" sz="2000" dirty="0">
                <a:latin typeface="Arial" panose="020B0604020202020204" pitchFamily="34" charset="0"/>
              </a:rPr>
              <a:t>relative more closely related than cousin; or business associate w/financial interest in Soldier (proof needed)</a:t>
            </a:r>
          </a:p>
          <a:p>
            <a:pPr eaLnBrk="1" hangingPunct="1">
              <a:lnSpc>
                <a:spcPct val="100000"/>
              </a:lnSpc>
              <a:defRPr/>
            </a:pPr>
            <a:r>
              <a:rPr lang="en-US" altLang="en-US" sz="2000" b="1" u="sng" dirty="0">
                <a:latin typeface="Arial" panose="020B0604020202020204" pitchFamily="34" charset="0"/>
              </a:rPr>
              <a:t>Base Amount</a:t>
            </a:r>
            <a:r>
              <a:rPr lang="en-US" altLang="en-US" sz="2000" b="1" dirty="0">
                <a:latin typeface="Arial" panose="020B0604020202020204" pitchFamily="34" charset="0"/>
              </a:rPr>
              <a:t>:  </a:t>
            </a:r>
            <a:r>
              <a:rPr lang="en-US" altLang="en-US" sz="2000" dirty="0">
                <a:latin typeface="Arial" panose="020B0604020202020204" pitchFamily="34" charset="0"/>
              </a:rPr>
              <a:t>Must be full retired pay</a:t>
            </a:r>
          </a:p>
          <a:p>
            <a:pPr eaLnBrk="1" hangingPunct="1">
              <a:lnSpc>
                <a:spcPct val="100000"/>
              </a:lnSpc>
              <a:defRPr/>
            </a:pPr>
            <a:r>
              <a:rPr lang="en-US" altLang="en-US" sz="2000" b="1" u="sng" dirty="0">
                <a:latin typeface="Arial" panose="020B0604020202020204" pitchFamily="34" charset="0"/>
              </a:rPr>
              <a:t>Cost</a:t>
            </a:r>
            <a:r>
              <a:rPr lang="en-US" altLang="en-US" sz="2000" dirty="0">
                <a:latin typeface="Arial" panose="020B0604020202020204" pitchFamily="34" charset="0"/>
              </a:rPr>
              <a:t>: </a:t>
            </a:r>
          </a:p>
          <a:p>
            <a:pPr lvl="1" eaLnBrk="1" hangingPunct="1">
              <a:lnSpc>
                <a:spcPct val="100000"/>
              </a:lnSpc>
              <a:defRPr/>
            </a:pPr>
            <a:r>
              <a:rPr lang="en-US" altLang="en-US" sz="2000" dirty="0">
                <a:latin typeface="Arial" panose="020B0604020202020204" pitchFamily="34" charset="0"/>
              </a:rPr>
              <a:t>RCSBP add on - varies depending on age of member and beneficiary </a:t>
            </a:r>
          </a:p>
          <a:p>
            <a:pPr lvl="1" eaLnBrk="1" hangingPunct="1">
              <a:lnSpc>
                <a:spcPct val="100000"/>
              </a:lnSpc>
              <a:defRPr/>
            </a:pPr>
            <a:r>
              <a:rPr lang="en-US" altLang="en-US" sz="2000" dirty="0">
                <a:latin typeface="Arial" panose="020B0604020202020204" pitchFamily="34" charset="0"/>
              </a:rPr>
              <a:t>SBP - 10% + 5% for each full 5 years younger beneficiary is than Soldier</a:t>
            </a:r>
          </a:p>
          <a:p>
            <a:pPr eaLnBrk="1" hangingPunct="1">
              <a:lnSpc>
                <a:spcPct val="100000"/>
              </a:lnSpc>
              <a:defRPr/>
            </a:pPr>
            <a:r>
              <a:rPr lang="en-US" altLang="en-US" sz="2000" b="1" u="sng" dirty="0">
                <a:latin typeface="Arial" panose="020B0604020202020204" pitchFamily="34" charset="0"/>
              </a:rPr>
              <a:t>Benefit</a:t>
            </a:r>
            <a:r>
              <a:rPr lang="en-US" altLang="en-US" sz="2000" b="1" dirty="0">
                <a:latin typeface="Arial" panose="020B0604020202020204" pitchFamily="34" charset="0"/>
              </a:rPr>
              <a:t>:  </a:t>
            </a:r>
            <a:r>
              <a:rPr lang="en-US" altLang="en-US" sz="2000" dirty="0">
                <a:latin typeface="Arial" panose="020B0604020202020204" pitchFamily="34" charset="0"/>
              </a:rPr>
              <a:t>55% of retired pay </a:t>
            </a:r>
            <a:r>
              <a:rPr lang="en-US" altLang="en-US" sz="2000" b="1" i="1" dirty="0">
                <a:latin typeface="Arial" panose="020B0604020202020204" pitchFamily="34" charset="0"/>
              </a:rPr>
              <a:t>less</a:t>
            </a:r>
            <a:r>
              <a:rPr lang="en-US" altLang="en-US" sz="2000" dirty="0">
                <a:latin typeface="Arial" panose="020B0604020202020204" pitchFamily="34" charset="0"/>
              </a:rPr>
              <a:t> SBP/RCSBP cost</a:t>
            </a:r>
          </a:p>
          <a:p>
            <a:pPr marL="0" indent="0" algn="l" eaLnBrk="1" hangingPunct="1">
              <a:lnSpc>
                <a:spcPct val="100000"/>
              </a:lnSpc>
              <a:buNone/>
            </a:pPr>
            <a:endParaRPr lang="en-US" altLang="en-US" sz="20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15498968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“Insurable Interest” Election</a:t>
            </a:r>
          </a:p>
        </p:txBody>
      </p:sp>
      <p:sp>
        <p:nvSpPr>
          <p:cNvPr id="5529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fontScale="92500"/>
          </a:bodyPr>
          <a:lstStyle/>
          <a:p>
            <a:pPr eaLnBrk="1" hangingPunct="1">
              <a:lnSpc>
                <a:spcPct val="110000"/>
              </a:lnSpc>
              <a:buClr>
                <a:schemeClr val="tx1"/>
              </a:buClr>
              <a:defRPr/>
            </a:pPr>
            <a:r>
              <a:rPr lang="en-US" altLang="en-US" sz="2200" b="1" u="sng" dirty="0">
                <a:latin typeface="Arial" panose="020B0604020202020204" pitchFamily="34" charset="0"/>
              </a:rPr>
              <a:t>Loss of Beneficiary</a:t>
            </a:r>
            <a:r>
              <a:rPr lang="en-US" altLang="en-US" sz="2200" b="1" dirty="0">
                <a:latin typeface="Arial" panose="020B0604020202020204" pitchFamily="34" charset="0"/>
              </a:rPr>
              <a:t>:  </a:t>
            </a:r>
            <a:r>
              <a:rPr lang="en-US" altLang="en-US" sz="2200" dirty="0">
                <a:latin typeface="Arial" panose="020B0604020202020204" pitchFamily="34" charset="0"/>
              </a:rPr>
              <a:t>May elect new beneficiary within 180 days of current beneficiary’s death </a:t>
            </a:r>
          </a:p>
          <a:p>
            <a:pPr eaLnBrk="1" hangingPunct="1">
              <a:lnSpc>
                <a:spcPct val="110000"/>
              </a:lnSpc>
              <a:defRPr/>
            </a:pPr>
            <a:r>
              <a:rPr lang="en-US" altLang="en-US" sz="2200" dirty="0">
                <a:latin typeface="Arial" panose="020B0604020202020204" pitchFamily="34" charset="0"/>
              </a:rPr>
              <a:t>Insurable interest RCSBP/SBP can be cancelled at any time </a:t>
            </a:r>
          </a:p>
          <a:p>
            <a:pPr lvl="1" eaLnBrk="1" hangingPunct="1">
              <a:lnSpc>
                <a:spcPct val="110000"/>
              </a:lnSpc>
              <a:buFont typeface="Arial" panose="020B0604020202020204" pitchFamily="34" charset="0"/>
              <a:buChar char="‒"/>
              <a:defRPr/>
            </a:pPr>
            <a:r>
              <a:rPr lang="en-US" altLang="en-US" sz="2200" dirty="0">
                <a:latin typeface="Arial" panose="020B0604020202020204" pitchFamily="34" charset="0"/>
              </a:rPr>
              <a:t>Exception:  If insurable interest was elected for former spouse</a:t>
            </a:r>
          </a:p>
          <a:p>
            <a:pPr marL="342900" indent="-342900" eaLnBrk="1" hangingPunct="1">
              <a:lnSpc>
                <a:spcPct val="110000"/>
              </a:lnSpc>
            </a:pPr>
            <a:r>
              <a:rPr lang="en-US" altLang="en-US" sz="2200" dirty="0">
                <a:latin typeface="Arial" panose="020B0604020202020204" pitchFamily="34" charset="0"/>
              </a:rPr>
              <a:t>If you marry or have a child after NOE, you have one year to cancel insurable interest RCSBP and elect spouse and or child RCSBP or you close those beneficiary RCSBP and SBP categories</a:t>
            </a:r>
          </a:p>
          <a:p>
            <a:pPr marL="342900" indent="-342900" eaLnBrk="1" hangingPunct="1">
              <a:lnSpc>
                <a:spcPct val="110000"/>
              </a:lnSpc>
            </a:pPr>
            <a:r>
              <a:rPr lang="en-US" altLang="en-US" sz="2200" dirty="0">
                <a:latin typeface="Arial" panose="020B0604020202020204" pitchFamily="34" charset="0"/>
              </a:rPr>
              <a:t>Cannot elect insurable interest RCSBP after NOE. Can elect insurable interest SBP at non-regular retirement if unmarried with no eligible children at non-regular retirement</a:t>
            </a:r>
          </a:p>
          <a:p>
            <a:pPr marL="457200" lvl="1" indent="0" eaLnBrk="1" hangingPunct="1">
              <a:lnSpc>
                <a:spcPct val="110000"/>
              </a:lnSpc>
              <a:buNone/>
              <a:defRPr/>
            </a:pPr>
            <a:endParaRPr lang="en-US" altLang="en-US" sz="2200" dirty="0">
              <a:latin typeface="Arial" panose="020B0604020202020204" pitchFamily="34" charset="0"/>
            </a:endParaRPr>
          </a:p>
          <a:p>
            <a:pPr marL="457200" lvl="1" indent="0" eaLnBrk="1" hangingPunct="1">
              <a:lnSpc>
                <a:spcPct val="110000"/>
              </a:lnSpc>
              <a:buNone/>
              <a:defRPr/>
            </a:pPr>
            <a:endParaRPr lang="en-US" altLang="en-US" sz="2200" dirty="0">
              <a:latin typeface="Arial" panose="020B0604020202020204" pitchFamily="34" charset="0"/>
            </a:endParaRPr>
          </a:p>
          <a:p>
            <a:pPr marL="0" indent="0" algn="l" eaLnBrk="1" hangingPunct="1">
              <a:lnSpc>
                <a:spcPct val="110000"/>
              </a:lnSpc>
              <a:buNone/>
            </a:pPr>
            <a:endParaRPr lang="en-US" altLang="en-US" sz="22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18045393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7"/>
          <p:cNvSpPr>
            <a:spLocks noChangeArrowheads="1"/>
          </p:cNvSpPr>
          <p:nvPr/>
        </p:nvSpPr>
        <p:spPr bwMode="auto">
          <a:xfrm>
            <a:off x="762000" y="4876800"/>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dirty="0"/>
          </a:p>
        </p:txBody>
      </p:sp>
      <p:sp>
        <p:nvSpPr>
          <p:cNvPr id="2" name="Title 1"/>
          <p:cNvSpPr>
            <a:spLocks noGrp="1"/>
          </p:cNvSpPr>
          <p:nvPr>
            <p:ph type="title"/>
          </p:nvPr>
        </p:nvSpPr>
        <p:spPr/>
        <p:txBody>
          <a:bodyPr>
            <a:normAutofit/>
          </a:bodyPr>
          <a:lstStyle/>
          <a:p>
            <a:pPr algn="ctr"/>
            <a:r>
              <a:rPr lang="en-US" b="1" dirty="0">
                <a:solidFill>
                  <a:schemeClr val="tx1"/>
                </a:solidFill>
              </a:rPr>
              <a:t>Purpose</a:t>
            </a:r>
          </a:p>
        </p:txBody>
      </p:sp>
      <p:sp>
        <p:nvSpPr>
          <p:cNvPr id="3" name="Content Placeholder 2"/>
          <p:cNvSpPr>
            <a:spLocks noGrp="1"/>
          </p:cNvSpPr>
          <p:nvPr>
            <p:ph idx="1"/>
          </p:nvPr>
        </p:nvSpPr>
        <p:spPr/>
        <p:txBody>
          <a:bodyPr>
            <a:normAutofit/>
          </a:bodyPr>
          <a:lstStyle/>
          <a:p>
            <a:pPr eaLnBrk="1" hangingPunct="1">
              <a:lnSpc>
                <a:spcPct val="100000"/>
              </a:lnSpc>
            </a:pPr>
            <a:r>
              <a:rPr lang="en-US" altLang="en-US" sz="2400" dirty="0"/>
              <a:t>Break RCSBP down into manageable, understandable blocks, to help you to make an informed decision on your individual RCSBP election</a:t>
            </a:r>
          </a:p>
          <a:p>
            <a:pPr>
              <a:lnSpc>
                <a:spcPct val="100000"/>
              </a:lnSpc>
            </a:pPr>
            <a:endParaRPr lang="en-US" altLang="en-US" sz="2400" dirty="0"/>
          </a:p>
          <a:p>
            <a:pPr>
              <a:lnSpc>
                <a:spcPct val="100000"/>
              </a:lnSpc>
            </a:pPr>
            <a:r>
              <a:rPr lang="en-US" altLang="en-US" sz="2400" dirty="0"/>
              <a:t>Allow RC Soldiers to make informed decision on their individual RCSBP elections</a:t>
            </a:r>
          </a:p>
          <a:p>
            <a:pPr>
              <a:lnSpc>
                <a:spcPct val="100000"/>
              </a:lnSpc>
            </a:pPr>
            <a:endParaRPr lang="en-US" sz="2400" dirty="0"/>
          </a:p>
        </p:txBody>
      </p:sp>
    </p:spTree>
    <p:extLst>
      <p:ext uri="{BB962C8B-B14F-4D97-AF65-F5344CB8AC3E}">
        <p14:creationId xmlns:p14="http://schemas.microsoft.com/office/powerpoint/2010/main" val="3820550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BA2834-3C66-3ED7-6667-ED2126ED5E20}"/>
              </a:ext>
            </a:extLst>
          </p:cNvPr>
          <p:cNvSpPr>
            <a:spLocks noGrp="1"/>
          </p:cNvSpPr>
          <p:nvPr>
            <p:ph type="title"/>
          </p:nvPr>
        </p:nvSpPr>
        <p:spPr>
          <a:xfrm>
            <a:off x="628650" y="565624"/>
            <a:ext cx="7886700" cy="1009652"/>
          </a:xfrm>
        </p:spPr>
        <p:txBody>
          <a:bodyPr/>
          <a:lstStyle/>
          <a:p>
            <a:pPr algn="ctr"/>
            <a:r>
              <a:rPr lang="en-US" altLang="en-US" sz="3200" b="1" kern="0" dirty="0">
                <a:solidFill>
                  <a:schemeClr val="tx1"/>
                </a:solidFill>
              </a:rPr>
              <a:t>Spouse Concurrence</a:t>
            </a:r>
            <a:endParaRPr lang="en-US" dirty="0"/>
          </a:p>
        </p:txBody>
      </p:sp>
      <p:sp>
        <p:nvSpPr>
          <p:cNvPr id="32770" name="Rectangle 3">
            <a:extLst>
              <a:ext uri="{FF2B5EF4-FFF2-40B4-BE49-F238E27FC236}">
                <a16:creationId xmlns:a16="http://schemas.microsoft.com/office/drawing/2014/main" id="{FA315E8B-CE77-2D21-73F2-45E5D36867A1}"/>
              </a:ext>
            </a:extLst>
          </p:cNvPr>
          <p:cNvSpPr>
            <a:spLocks noGrp="1" noChangeArrowheads="1"/>
          </p:cNvSpPr>
          <p:nvPr>
            <p:ph idx="1"/>
          </p:nvPr>
        </p:nvSpPr>
        <p:spPr bwMode="auto">
          <a:xfrm>
            <a:off x="476249" y="1509287"/>
            <a:ext cx="8191502" cy="6783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lgn="ctr" eaLnBrk="1" hangingPunct="1">
              <a:lnSpc>
                <a:spcPct val="100000"/>
              </a:lnSpc>
              <a:buNone/>
            </a:pPr>
            <a:r>
              <a:rPr lang="en-US" altLang="en-US" sz="1800" dirty="0">
                <a:latin typeface="Arial" panose="020B0604020202020204" pitchFamily="34" charset="0"/>
              </a:rPr>
              <a:t>Effective 1 Jan 01, spouse concurrence is required for RCSBP elections within 90 days of receipt of NOE for certain situations.</a:t>
            </a:r>
          </a:p>
          <a:p>
            <a:pPr marL="457200" lvl="1" indent="0" algn="ctr" eaLnBrk="1" hangingPunct="1">
              <a:lnSpc>
                <a:spcPct val="100000"/>
              </a:lnSpc>
              <a:buFontTx/>
              <a:buNone/>
            </a:pPr>
            <a:endParaRPr lang="en-US" altLang="en-US" sz="1800" dirty="0">
              <a:latin typeface="Arial" panose="020B0604020202020204" pitchFamily="34" charset="0"/>
            </a:endParaRPr>
          </a:p>
          <a:p>
            <a:pPr algn="ctr" eaLnBrk="1" hangingPunct="1">
              <a:lnSpc>
                <a:spcPct val="100000"/>
              </a:lnSpc>
            </a:pPr>
            <a:endParaRPr lang="en-US" altLang="en-US" sz="1800" dirty="0">
              <a:latin typeface="Arial" panose="020B0604020202020204" pitchFamily="34" charset="0"/>
            </a:endParaRPr>
          </a:p>
        </p:txBody>
      </p:sp>
      <p:graphicFrame>
        <p:nvGraphicFramePr>
          <p:cNvPr id="2" name="Table 1">
            <a:extLst>
              <a:ext uri="{FF2B5EF4-FFF2-40B4-BE49-F238E27FC236}">
                <a16:creationId xmlns:a16="http://schemas.microsoft.com/office/drawing/2014/main" id="{7B76BD67-9859-5B86-42DE-CB7E0E9F8B2A}"/>
              </a:ext>
            </a:extLst>
          </p:cNvPr>
          <p:cNvGraphicFramePr>
            <a:graphicFrameLocks noGrp="1"/>
          </p:cNvGraphicFramePr>
          <p:nvPr>
            <p:extLst>
              <p:ext uri="{D42A27DB-BD31-4B8C-83A1-F6EECF244321}">
                <p14:modId xmlns:p14="http://schemas.microsoft.com/office/powerpoint/2010/main" val="3993547987"/>
              </p:ext>
            </p:extLst>
          </p:nvPr>
        </p:nvGraphicFramePr>
        <p:xfrm>
          <a:off x="476249" y="2308654"/>
          <a:ext cx="8191502" cy="3765748"/>
        </p:xfrm>
        <a:graphic>
          <a:graphicData uri="http://schemas.openxmlformats.org/drawingml/2006/table">
            <a:tbl>
              <a:tblPr firstRow="1" bandRow="1">
                <a:tableStyleId>{073A0DAA-6AF3-43AB-8588-CEC1D06C72B9}</a:tableStyleId>
              </a:tblPr>
              <a:tblGrid>
                <a:gridCol w="1268468">
                  <a:extLst>
                    <a:ext uri="{9D8B030D-6E8A-4147-A177-3AD203B41FA5}">
                      <a16:colId xmlns:a16="http://schemas.microsoft.com/office/drawing/2014/main" val="2076468875"/>
                    </a:ext>
                  </a:extLst>
                </a:gridCol>
                <a:gridCol w="829440">
                  <a:extLst>
                    <a:ext uri="{9D8B030D-6E8A-4147-A177-3AD203B41FA5}">
                      <a16:colId xmlns:a16="http://schemas.microsoft.com/office/drawing/2014/main" val="3632734321"/>
                    </a:ext>
                  </a:extLst>
                </a:gridCol>
                <a:gridCol w="243471">
                  <a:extLst>
                    <a:ext uri="{9D8B030D-6E8A-4147-A177-3AD203B41FA5}">
                      <a16:colId xmlns:a16="http://schemas.microsoft.com/office/drawing/2014/main" val="1059505231"/>
                    </a:ext>
                  </a:extLst>
                </a:gridCol>
                <a:gridCol w="580901">
                  <a:extLst>
                    <a:ext uri="{9D8B030D-6E8A-4147-A177-3AD203B41FA5}">
                      <a16:colId xmlns:a16="http://schemas.microsoft.com/office/drawing/2014/main" val="464355231"/>
                    </a:ext>
                  </a:extLst>
                </a:gridCol>
                <a:gridCol w="450457">
                  <a:extLst>
                    <a:ext uri="{9D8B030D-6E8A-4147-A177-3AD203B41FA5}">
                      <a16:colId xmlns:a16="http://schemas.microsoft.com/office/drawing/2014/main" val="2674391867"/>
                    </a:ext>
                  </a:extLst>
                </a:gridCol>
                <a:gridCol w="522466">
                  <a:extLst>
                    <a:ext uri="{9D8B030D-6E8A-4147-A177-3AD203B41FA5}">
                      <a16:colId xmlns:a16="http://schemas.microsoft.com/office/drawing/2014/main" val="491805818"/>
                    </a:ext>
                  </a:extLst>
                </a:gridCol>
                <a:gridCol w="455729">
                  <a:extLst>
                    <a:ext uri="{9D8B030D-6E8A-4147-A177-3AD203B41FA5}">
                      <a16:colId xmlns:a16="http://schemas.microsoft.com/office/drawing/2014/main" val="2321411932"/>
                    </a:ext>
                  </a:extLst>
                </a:gridCol>
                <a:gridCol w="1010093">
                  <a:extLst>
                    <a:ext uri="{9D8B030D-6E8A-4147-A177-3AD203B41FA5}">
                      <a16:colId xmlns:a16="http://schemas.microsoft.com/office/drawing/2014/main" val="4294194955"/>
                    </a:ext>
                  </a:extLst>
                </a:gridCol>
                <a:gridCol w="786810">
                  <a:extLst>
                    <a:ext uri="{9D8B030D-6E8A-4147-A177-3AD203B41FA5}">
                      <a16:colId xmlns:a16="http://schemas.microsoft.com/office/drawing/2014/main" val="3123809192"/>
                    </a:ext>
                  </a:extLst>
                </a:gridCol>
                <a:gridCol w="946297">
                  <a:extLst>
                    <a:ext uri="{9D8B030D-6E8A-4147-A177-3AD203B41FA5}">
                      <a16:colId xmlns:a16="http://schemas.microsoft.com/office/drawing/2014/main" val="1113575682"/>
                    </a:ext>
                  </a:extLst>
                </a:gridCol>
                <a:gridCol w="1097370">
                  <a:extLst>
                    <a:ext uri="{9D8B030D-6E8A-4147-A177-3AD203B41FA5}">
                      <a16:colId xmlns:a16="http://schemas.microsoft.com/office/drawing/2014/main" val="1765154719"/>
                    </a:ext>
                  </a:extLst>
                </a:gridCol>
              </a:tblGrid>
              <a:tr h="473146">
                <a:tc rowSpan="2">
                  <a:txBody>
                    <a:bodyPr/>
                    <a:lstStyle/>
                    <a:p>
                      <a:pPr algn="ctr"/>
                      <a:r>
                        <a:rPr lang="en-US" sz="1600" dirty="0">
                          <a:solidFill>
                            <a:schemeClr val="tx1"/>
                          </a:solidFill>
                          <a:latin typeface=" Arial"/>
                        </a:rPr>
                        <a:t>Option</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r>
                        <a:rPr lang="en-US" sz="1600" dirty="0">
                          <a:solidFill>
                            <a:schemeClr val="tx1"/>
                          </a:solidFill>
                          <a:latin typeface=" Arial"/>
                        </a:rPr>
                        <a:t>Spouse</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pPr algn="ctr"/>
                      <a:r>
                        <a:rPr lang="en-US" sz="1600" dirty="0">
                          <a:latin typeface=" Arial"/>
                        </a:rPr>
                        <a:t>Spouse and Child</a:t>
                      </a:r>
                    </a:p>
                  </a:txBody>
                  <a:tcPr marL="91434" marR="91434" marT="45725" marB="45725"/>
                </a:tc>
                <a:tc gridSpan="3">
                  <a:txBody>
                    <a:bodyPr/>
                    <a:lstStyle/>
                    <a:p>
                      <a:r>
                        <a:rPr lang="en-US" sz="1600" dirty="0">
                          <a:solidFill>
                            <a:schemeClr val="tx1"/>
                          </a:solidFill>
                          <a:latin typeface=" Arial"/>
                        </a:rPr>
                        <a:t>Spouse and Child</a:t>
                      </a:r>
                      <a:endParaRPr lang="en-US" dirty="0">
                        <a:solidFill>
                          <a:schemeClr val="tx1"/>
                        </a:solidFill>
                      </a:endParaRP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marL="91434" marR="91434" marT="45725" marB="45725"/>
                </a:tc>
                <a:tc rowSpan="2">
                  <a:txBody>
                    <a:bodyPr/>
                    <a:lstStyle/>
                    <a:p>
                      <a:pPr algn="ctr"/>
                      <a:r>
                        <a:rPr lang="en-US" sz="1600" dirty="0">
                          <a:solidFill>
                            <a:schemeClr val="tx1"/>
                          </a:solidFill>
                          <a:latin typeface=" Arial"/>
                        </a:rPr>
                        <a:t>Child </a:t>
                      </a:r>
                      <a:r>
                        <a:rPr lang="en-US" sz="1600" baseline="0" dirty="0">
                          <a:solidFill>
                            <a:schemeClr val="tx1"/>
                          </a:solidFill>
                          <a:latin typeface=" Arial"/>
                        </a:rPr>
                        <a:t>only</a:t>
                      </a:r>
                      <a:endParaRPr lang="en-US" sz="1600" dirty="0">
                        <a:solidFill>
                          <a:schemeClr val="tx1"/>
                        </a:solidFill>
                        <a:latin typeface=" Arial"/>
                      </a:endParaRP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r>
                        <a:rPr lang="en-US" sz="1600" dirty="0">
                          <a:solidFill>
                            <a:schemeClr val="tx1"/>
                          </a:solidFill>
                          <a:latin typeface=" Arial"/>
                        </a:rPr>
                        <a:t>Former Spouse</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r>
                        <a:rPr lang="en-US" sz="1600" dirty="0">
                          <a:solidFill>
                            <a:schemeClr val="tx1"/>
                          </a:solidFill>
                          <a:latin typeface=" Arial"/>
                        </a:rPr>
                        <a:t>Former Spouse</a:t>
                      </a:r>
                      <a:r>
                        <a:rPr lang="en-US" sz="1600" baseline="0" dirty="0">
                          <a:solidFill>
                            <a:schemeClr val="tx1"/>
                          </a:solidFill>
                          <a:latin typeface=" Arial"/>
                        </a:rPr>
                        <a:t> and Child</a:t>
                      </a:r>
                      <a:endParaRPr lang="en-US" sz="1600" dirty="0">
                        <a:solidFill>
                          <a:schemeClr val="tx1"/>
                        </a:solidFill>
                        <a:latin typeface=" Arial"/>
                      </a:endParaRP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43279668"/>
                  </a:ext>
                </a:extLst>
              </a:tr>
              <a:tr h="731586">
                <a:tc vMerge="1">
                  <a:txBody>
                    <a:bodyPr/>
                    <a:lstStyle/>
                    <a:p>
                      <a:pPr algn="ctr"/>
                      <a:endParaRPr lang="en-US" sz="1400" dirty="0">
                        <a:solidFill>
                          <a:srgbClr val="FFFFFF"/>
                        </a:solidFill>
                      </a:endParaRPr>
                    </a:p>
                  </a:txBody>
                  <a:tcPr marT="45721" marB="45721">
                    <a:solidFill>
                      <a:schemeClr val="tx1"/>
                    </a:solidFill>
                  </a:tcPr>
                </a:tc>
                <a:tc gridSpan="2">
                  <a:txBody>
                    <a:bodyPr/>
                    <a:lstStyle/>
                    <a:p>
                      <a:pPr algn="ctr"/>
                      <a:r>
                        <a:rPr lang="en-US" sz="1600" dirty="0">
                          <a:solidFill>
                            <a:schemeClr val="tx1"/>
                          </a:solidFill>
                          <a:latin typeface=" Arial"/>
                        </a:rPr>
                        <a:t>Full Base Amount</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r>
                        <a:rPr lang="en-US" sz="1600" dirty="0">
                          <a:solidFill>
                            <a:srgbClr val="FFFFFF"/>
                          </a:solidFill>
                          <a:latin typeface=" Arial"/>
                        </a:rPr>
                        <a:t>Reduced Base Amount</a:t>
                      </a:r>
                      <a:endParaRPr lang="en-US" dirty="0"/>
                    </a:p>
                  </a:txBody>
                  <a:tcPr marL="91434" marR="91434" marT="45725" marB="45725">
                    <a:solidFill>
                      <a:schemeClr val="tx1"/>
                    </a:solidFill>
                  </a:tcPr>
                </a:tc>
                <a:tc gridSpan="2">
                  <a:txBody>
                    <a:bodyPr/>
                    <a:lstStyle/>
                    <a:p>
                      <a:r>
                        <a:rPr lang="en-US" sz="1600" dirty="0">
                          <a:solidFill>
                            <a:schemeClr val="tx1"/>
                          </a:solidFill>
                          <a:latin typeface=" Arial"/>
                        </a:rPr>
                        <a:t>Reduced Base Amount</a:t>
                      </a:r>
                      <a:endParaRPr lang="en-US" dirty="0">
                        <a:solidFill>
                          <a:schemeClr val="tx1"/>
                        </a:solidFill>
                      </a:endParaRP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r>
                        <a:rPr lang="en-US" sz="1600" dirty="0">
                          <a:solidFill>
                            <a:srgbClr val="FFFFFF"/>
                          </a:solidFill>
                          <a:latin typeface=" Arial"/>
                        </a:rPr>
                        <a:t>Full Base Amount</a:t>
                      </a:r>
                    </a:p>
                  </a:txBody>
                  <a:tcPr marL="91434" marR="91434" marT="45725" marB="45725">
                    <a:solidFill>
                      <a:schemeClr val="tx1"/>
                    </a:solidFill>
                  </a:tcPr>
                </a:tc>
                <a:tc gridSpan="2">
                  <a:txBody>
                    <a:bodyPr/>
                    <a:lstStyle/>
                    <a:p>
                      <a:r>
                        <a:rPr lang="en-US" sz="1600" dirty="0">
                          <a:solidFill>
                            <a:schemeClr val="tx1"/>
                          </a:solidFill>
                          <a:latin typeface=" Arial"/>
                        </a:rPr>
                        <a:t>Full Base Amount</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a:r>
                        <a:rPr lang="en-US" sz="1600" dirty="0">
                          <a:solidFill>
                            <a:srgbClr val="FFFFFF"/>
                          </a:solidFill>
                          <a:latin typeface=" Arial"/>
                        </a:rPr>
                        <a:t>Reduced Base Amount</a:t>
                      </a:r>
                    </a:p>
                  </a:txBody>
                  <a:tcPr marL="91434" marR="91434" marT="45725" marB="45725">
                    <a:solidFill>
                      <a:schemeClr val="tx1"/>
                    </a:solidFill>
                  </a:tcPr>
                </a:tc>
                <a:tc>
                  <a:txBody>
                    <a:bodyPr/>
                    <a:lstStyle/>
                    <a:p>
                      <a:pPr algn="ctr"/>
                      <a:r>
                        <a:rPr lang="en-US" sz="1600" dirty="0">
                          <a:solidFill>
                            <a:schemeClr val="tx1"/>
                          </a:solidFill>
                          <a:latin typeface=" Arial"/>
                        </a:rPr>
                        <a:t>Reduced Base Amount</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lang="en-US" dirty="0">
                        <a:solidFill>
                          <a:srgbClr val="FFFFFF"/>
                        </a:solidFill>
                      </a:endParaRPr>
                    </a:p>
                  </a:txBody>
                  <a:tcPr marT="45721" marB="45721">
                    <a:solidFill>
                      <a:schemeClr val="tx1"/>
                    </a:solidFill>
                  </a:tcPr>
                </a:tc>
                <a:tc vMerge="1">
                  <a:txBody>
                    <a:bodyPr/>
                    <a:lstStyle/>
                    <a:p>
                      <a:pPr algn="ctr"/>
                      <a:endParaRPr lang="en-US" sz="1400" dirty="0">
                        <a:solidFill>
                          <a:srgbClr val="FFFFFF"/>
                        </a:solidFill>
                      </a:endParaRPr>
                    </a:p>
                  </a:txBody>
                  <a:tcPr marT="45721" marB="45721">
                    <a:solidFill>
                      <a:schemeClr val="tx1"/>
                    </a:solidFill>
                  </a:tcPr>
                </a:tc>
                <a:tc vMerge="1">
                  <a:txBody>
                    <a:bodyPr/>
                    <a:lstStyle/>
                    <a:p>
                      <a:endParaRPr lang="en-US" dirty="0"/>
                    </a:p>
                  </a:txBody>
                  <a:tcPr marT="45721" marB="45721">
                    <a:solidFill>
                      <a:schemeClr val="tx1"/>
                    </a:solidFill>
                  </a:tcPr>
                </a:tc>
                <a:extLst>
                  <a:ext uri="{0D108BD9-81ED-4DB2-BD59-A6C34878D82A}">
                    <a16:rowId xmlns:a16="http://schemas.microsoft.com/office/drawing/2014/main" val="3396462800"/>
                  </a:ext>
                </a:extLst>
              </a:tr>
              <a:tr h="701697">
                <a:tc>
                  <a:txBody>
                    <a:bodyPr/>
                    <a:lstStyle/>
                    <a:p>
                      <a:pPr algn="ctr"/>
                      <a:r>
                        <a:rPr lang="en-US" sz="1600" dirty="0">
                          <a:latin typeface=" Arial"/>
                        </a:rPr>
                        <a:t>Option A</a:t>
                      </a:r>
                    </a:p>
                    <a:p>
                      <a:pPr algn="ctr"/>
                      <a:r>
                        <a:rPr lang="en-US" sz="1600" dirty="0">
                          <a:latin typeface=" Arial"/>
                        </a:rPr>
                        <a:t>Decline</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8">
                  <a:txBody>
                    <a:bodyPr/>
                    <a:lstStyle/>
                    <a:p>
                      <a:pPr algn="ctr"/>
                      <a:endParaRPr lang="en-US" sz="1600" dirty="0">
                        <a:latin typeface=" Arial"/>
                      </a:endParaRPr>
                    </a:p>
                    <a:p>
                      <a:pPr algn="ctr"/>
                      <a:r>
                        <a:rPr lang="en-US" sz="1600" dirty="0">
                          <a:latin typeface=" Arial"/>
                        </a:rPr>
                        <a:t>Yes</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pPr algn="ctr"/>
                      <a:endParaRPr lang="en-US" sz="1400" dirty="0"/>
                    </a:p>
                  </a:txBody>
                  <a:tcPr/>
                </a:tc>
                <a:tc rowSpan="3" gridSpan="2">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dirty="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dirty="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dirty="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dirty="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dirty="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r>
                        <a:rPr lang="en-US" sz="1600" dirty="0">
                          <a:latin typeface=" Arial"/>
                        </a:rPr>
                        <a:t>No</a:t>
                      </a:r>
                    </a:p>
                    <a:p>
                      <a:pPr algn="ctr"/>
                      <a:endParaRPr lang="en-US" sz="1600" dirty="0">
                        <a:latin typeface=" Arial"/>
                      </a:endParaRP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3" hMerge="1">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2306983214"/>
                  </a:ext>
                </a:extLst>
              </a:tr>
              <a:tr h="944965">
                <a:tc>
                  <a:txBody>
                    <a:bodyPr/>
                    <a:lstStyle/>
                    <a:p>
                      <a:pPr algn="ctr"/>
                      <a:r>
                        <a:rPr lang="en-US" sz="1600" dirty="0">
                          <a:latin typeface=" Arial"/>
                        </a:rPr>
                        <a:t>Option B</a:t>
                      </a:r>
                    </a:p>
                    <a:p>
                      <a:pPr algn="ctr"/>
                      <a:r>
                        <a:rPr lang="en-US" sz="1600" dirty="0">
                          <a:latin typeface=" Arial"/>
                        </a:rPr>
                        <a:t>Deferred Annuity</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8" vMerge="1">
                  <a:txBody>
                    <a:bodyPr/>
                    <a:lstStyle/>
                    <a:p>
                      <a:pPr algn="ctr"/>
                      <a:endParaRPr lang="en-US" sz="1400" dirty="0"/>
                    </a:p>
                  </a:txBody>
                  <a:tcPr marT="45721" marB="45721" anchor="ct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10533747"/>
                  </a:ext>
                </a:extLst>
              </a:tr>
              <a:tr h="781111">
                <a:tc>
                  <a:txBody>
                    <a:bodyPr/>
                    <a:lstStyle/>
                    <a:p>
                      <a:pPr algn="ctr"/>
                      <a:r>
                        <a:rPr lang="en-US" sz="1600" dirty="0">
                          <a:latin typeface=" Arial"/>
                        </a:rPr>
                        <a:t>Option</a:t>
                      </a:r>
                      <a:r>
                        <a:rPr lang="en-US" sz="1600" baseline="0" dirty="0">
                          <a:latin typeface=" Arial"/>
                        </a:rPr>
                        <a:t> C</a:t>
                      </a:r>
                    </a:p>
                    <a:p>
                      <a:pPr algn="ctr"/>
                      <a:r>
                        <a:rPr lang="en-US" sz="1600" baseline="0" dirty="0">
                          <a:latin typeface=" Arial"/>
                        </a:rPr>
                        <a:t>Immediate</a:t>
                      </a:r>
                    </a:p>
                    <a:p>
                      <a:pPr algn="ctr"/>
                      <a:r>
                        <a:rPr lang="en-US" sz="1600" baseline="0" dirty="0">
                          <a:latin typeface=" Arial"/>
                        </a:rPr>
                        <a:t>Annuity</a:t>
                      </a:r>
                      <a:endParaRPr lang="en-US" sz="1600" dirty="0">
                        <a:latin typeface=" Arial"/>
                      </a:endParaRP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 Arial"/>
                        </a:rPr>
                        <a:t>No</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2">
                  <a:txBody>
                    <a:bodyPr/>
                    <a:lstStyle/>
                    <a:p>
                      <a:pPr algn="ctr"/>
                      <a:r>
                        <a:rPr lang="en-US" sz="1600" dirty="0">
                          <a:latin typeface=" Arial"/>
                        </a:rPr>
                        <a:t>Yes</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lgn="ctr"/>
                      <a:endParaRPr lang="en-US" sz="1600" dirty="0">
                        <a:latin typeface=" Arial"/>
                      </a:endParaRPr>
                    </a:p>
                  </a:txBody>
                  <a:tcPr marL="91434" marR="91434" marT="45725" marB="45725" anchor="ctr">
                    <a:solidFill>
                      <a:srgbClr val="FFFF00"/>
                    </a:solidFill>
                  </a:tcPr>
                </a:tc>
                <a:tc gridSpan="2">
                  <a:txBody>
                    <a:bodyPr/>
                    <a:lstStyle/>
                    <a:p>
                      <a:pPr algn="ctr"/>
                      <a:r>
                        <a:rPr lang="en-US" sz="1600" dirty="0">
                          <a:latin typeface=" Arial"/>
                        </a:rPr>
                        <a:t>No</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1600" dirty="0">
                        <a:latin typeface=" Arial"/>
                      </a:endParaRPr>
                    </a:p>
                  </a:txBody>
                  <a:tcPr marL="91434" marR="91434" marT="45725" marB="45725" anchor="ctr"/>
                </a:tc>
                <a:tc gridSpan="3">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dirty="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r>
                        <a:rPr lang="en-US" sz="1600" dirty="0">
                          <a:latin typeface=" Arial"/>
                        </a:rPr>
                        <a:t>Yes</a:t>
                      </a:r>
                    </a:p>
                    <a:p>
                      <a:pPr algn="ctr"/>
                      <a:endParaRPr lang="en-US" sz="1600" dirty="0">
                        <a:latin typeface=" Arial"/>
                      </a:endParaRP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pPr algn="ctr"/>
                      <a:endParaRPr lang="en-US" sz="1400" dirty="0"/>
                    </a:p>
                  </a:txBody>
                  <a:tcPr marT="45721" marB="45721"/>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001150444"/>
                  </a:ext>
                </a:extLst>
              </a:tr>
            </a:tbl>
          </a:graphicData>
        </a:graphic>
      </p:graphicFrame>
      <p:sp>
        <p:nvSpPr>
          <p:cNvPr id="4" name="Rectangle 3">
            <a:extLst>
              <a:ext uri="{FF2B5EF4-FFF2-40B4-BE49-F238E27FC236}">
                <a16:creationId xmlns:a16="http://schemas.microsoft.com/office/drawing/2014/main" id="{0DE05629-F75C-6C1E-47CA-744B86DF9A39}"/>
              </a:ext>
            </a:extLst>
          </p:cNvPr>
          <p:cNvSpPr txBox="1">
            <a:spLocks noChangeArrowheads="1"/>
          </p:cNvSpPr>
          <p:nvPr/>
        </p:nvSpPr>
        <p:spPr bwMode="auto">
          <a:xfrm>
            <a:off x="477726" y="6166525"/>
            <a:ext cx="8191502" cy="4473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 Aria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altLang="en-US" sz="1800" b="1" dirty="0">
                <a:latin typeface="Arial" panose="020B0604020202020204" pitchFamily="34" charset="0"/>
              </a:rPr>
              <a:t>Note: </a:t>
            </a:r>
            <a:r>
              <a:rPr lang="en-US" altLang="en-US" sz="1800" dirty="0">
                <a:latin typeface="Arial" panose="020B0604020202020204" pitchFamily="34" charset="0"/>
              </a:rPr>
              <a:t>Spouse concurrence is not required for a former spouse election.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20"/>
          <p:cNvSpPr>
            <a:spLocks noChangeArrowheads="1"/>
          </p:cNvSpPr>
          <p:nvPr/>
        </p:nvSpPr>
        <p:spPr bwMode="auto">
          <a:xfrm>
            <a:off x="8518525" y="6088063"/>
            <a:ext cx="512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dirty="0"/>
          </a:p>
        </p:txBody>
      </p:sp>
      <p:sp>
        <p:nvSpPr>
          <p:cNvPr id="6" name="Rectangle 114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Spouse Concurrence </a:t>
            </a:r>
          </a:p>
        </p:txBody>
      </p:sp>
      <p:sp>
        <p:nvSpPr>
          <p:cNvPr id="2" name="Content Placeholder 1"/>
          <p:cNvSpPr>
            <a:spLocks noGrp="1"/>
          </p:cNvSpPr>
          <p:nvPr>
            <p:ph idx="1"/>
          </p:nvPr>
        </p:nvSpPr>
        <p:spPr/>
        <p:txBody>
          <a:bodyPr/>
          <a:lstStyle/>
          <a:p>
            <a:pPr>
              <a:lnSpc>
                <a:spcPct val="100000"/>
              </a:lnSpc>
              <a:buClr>
                <a:schemeClr val="accent2"/>
              </a:buClr>
              <a:buFont typeface="Wingdings" pitchFamily="2" charset="2"/>
              <a:buNone/>
              <a:defRPr/>
            </a:pPr>
            <a:r>
              <a:rPr lang="en-US" sz="2400" dirty="0"/>
              <a:t>Remember it is the </a:t>
            </a:r>
            <a:r>
              <a:rPr lang="en-US" sz="2400" u="sng" dirty="0"/>
              <a:t>Soldier’s</a:t>
            </a:r>
            <a:r>
              <a:rPr lang="en-US" sz="2400" dirty="0"/>
              <a:t> election</a:t>
            </a:r>
          </a:p>
          <a:p>
            <a:pPr lvl="1">
              <a:lnSpc>
                <a:spcPct val="100000"/>
              </a:lnSpc>
              <a:buFont typeface="Arial" pitchFamily="34" charset="0"/>
              <a:buChar char="•"/>
              <a:defRPr/>
            </a:pPr>
            <a:r>
              <a:rPr lang="en-US" sz="2400" dirty="0"/>
              <a:t>The spouse can only concur or non-concur with the Soldier’s election </a:t>
            </a:r>
          </a:p>
          <a:p>
            <a:pPr lvl="1">
              <a:lnSpc>
                <a:spcPct val="100000"/>
              </a:lnSpc>
              <a:buFont typeface="Arial" pitchFamily="34" charset="0"/>
              <a:buChar char="•"/>
              <a:defRPr/>
            </a:pPr>
            <a:r>
              <a:rPr lang="en-US" sz="2400" dirty="0"/>
              <a:t>Spouse refusal to sign the DD Form 2656-5 constitutes spouse non-concurrence</a:t>
            </a:r>
          </a:p>
          <a:p>
            <a:pPr lvl="1">
              <a:lnSpc>
                <a:spcPct val="100000"/>
              </a:lnSpc>
              <a:buFont typeface="Arial" pitchFamily="34" charset="0"/>
              <a:buChar char="•"/>
              <a:defRPr/>
            </a:pPr>
            <a:r>
              <a:rPr lang="en-US" altLang="en-US" sz="2400" dirty="0">
                <a:latin typeface="Arial" panose="020B0604020202020204" pitchFamily="34" charset="0"/>
              </a:rPr>
              <a:t>Spouse concurrence is in the law to protect the spouse</a:t>
            </a:r>
          </a:p>
          <a:p>
            <a:pPr lvl="1">
              <a:lnSpc>
                <a:spcPct val="100000"/>
              </a:lnSpc>
              <a:buFont typeface="Arial" pitchFamily="34" charset="0"/>
              <a:buChar char="•"/>
              <a:defRPr/>
            </a:pPr>
            <a:r>
              <a:rPr lang="en-US" altLang="en-US" sz="2400" dirty="0">
                <a:latin typeface="Arial" panose="020B0604020202020204" pitchFamily="34" charset="0"/>
              </a:rPr>
              <a:t>Spouse concurrence must be notarized</a:t>
            </a:r>
          </a:p>
          <a:p>
            <a:pPr lvl="1">
              <a:lnSpc>
                <a:spcPct val="100000"/>
              </a:lnSpc>
              <a:buFont typeface="Arial" pitchFamily="34" charset="0"/>
              <a:buChar char="•"/>
              <a:defRPr/>
            </a:pPr>
            <a:endParaRPr lang="en-US" altLang="en-US" sz="2400" dirty="0">
              <a:latin typeface="Arial" panose="020B0604020202020204" pitchFamily="34" charset="0"/>
            </a:endParaRPr>
          </a:p>
          <a:p>
            <a:pPr marL="457200" lvl="1" indent="0">
              <a:lnSpc>
                <a:spcPct val="100000"/>
              </a:lnSpc>
              <a:buNone/>
              <a:defRPr/>
            </a:pPr>
            <a:endParaRPr lang="en-US" sz="2400" dirty="0">
              <a:solidFill>
                <a:schemeClr val="accent2"/>
              </a:solidFill>
            </a:endParaRPr>
          </a:p>
          <a:p>
            <a:pPr>
              <a:lnSpc>
                <a:spcPct val="100000"/>
              </a:lnSpc>
            </a:pPr>
            <a:endParaRPr lang="en-US" sz="2400" dirty="0"/>
          </a:p>
        </p:txBody>
      </p:sp>
    </p:spTree>
    <p:extLst>
      <p:ext uri="{BB962C8B-B14F-4D97-AF65-F5344CB8AC3E}">
        <p14:creationId xmlns:p14="http://schemas.microsoft.com/office/powerpoint/2010/main" val="255612270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No Beneficiary at 20-Year Letter?</a:t>
            </a:r>
          </a:p>
        </p:txBody>
      </p:sp>
      <p:sp>
        <p:nvSpPr>
          <p:cNvPr id="68611" name="Rectangle 3"/>
          <p:cNvSpPr>
            <a:spLocks noGrp="1" noChangeArrowheads="1"/>
          </p:cNvSpPr>
          <p:nvPr>
            <p:ph idx="1"/>
          </p:nvPr>
        </p:nvSpPr>
        <p:spPr bwMode="auto">
          <a:xfrm>
            <a:off x="628650" y="1759636"/>
            <a:ext cx="7886700" cy="48579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Autofit/>
          </a:bodyPr>
          <a:lstStyle/>
          <a:p>
            <a:pPr marL="342900" indent="-342900" algn="l" eaLnBrk="1" hangingPunct="1">
              <a:lnSpc>
                <a:spcPct val="100000"/>
              </a:lnSpc>
              <a:buFontTx/>
              <a:buChar char="•"/>
            </a:pPr>
            <a:r>
              <a:rPr lang="en-US" altLang="en-US" sz="1700" dirty="0">
                <a:solidFill>
                  <a:schemeClr val="tx1"/>
                </a:solidFill>
                <a:latin typeface="Arial" panose="020B0604020202020204" pitchFamily="34" charset="0"/>
              </a:rPr>
              <a:t>Keep RCSBP literature and “Army Echoes”</a:t>
            </a:r>
          </a:p>
          <a:p>
            <a:pPr marL="342900" indent="-342900" algn="l" eaLnBrk="1" hangingPunct="1">
              <a:lnSpc>
                <a:spcPct val="100000"/>
              </a:lnSpc>
              <a:buFontTx/>
              <a:buChar char="•"/>
            </a:pPr>
            <a:r>
              <a:rPr lang="en-US" altLang="en-US" sz="1700" dirty="0">
                <a:solidFill>
                  <a:schemeClr val="tx1"/>
                </a:solidFill>
                <a:latin typeface="Arial" panose="020B0604020202020204" pitchFamily="34" charset="0"/>
              </a:rPr>
              <a:t>Contact nearest RC RSO for a new briefing as soon as eligible beneficiary is gained</a:t>
            </a:r>
          </a:p>
          <a:p>
            <a:pPr marL="342900" indent="-342900" algn="l" eaLnBrk="1" hangingPunct="1">
              <a:lnSpc>
                <a:spcPct val="100000"/>
              </a:lnSpc>
              <a:buFontTx/>
              <a:buChar char="•"/>
            </a:pPr>
            <a:r>
              <a:rPr lang="en-US" altLang="en-US" sz="1700" dirty="0">
                <a:solidFill>
                  <a:schemeClr val="tx1"/>
                </a:solidFill>
                <a:latin typeface="Arial" panose="020B0604020202020204" pitchFamily="34" charset="0"/>
              </a:rPr>
              <a:t>Decision whether to enroll new family members </a:t>
            </a:r>
            <a:r>
              <a:rPr lang="en-US" altLang="en-US" sz="1700" b="1" u="sng" dirty="0">
                <a:solidFill>
                  <a:schemeClr val="tx1"/>
                </a:solidFill>
                <a:latin typeface="Arial" panose="020B0604020202020204" pitchFamily="34" charset="0"/>
              </a:rPr>
              <a:t>MUST</a:t>
            </a:r>
            <a:r>
              <a:rPr lang="en-US" altLang="en-US" sz="1700" dirty="0">
                <a:solidFill>
                  <a:schemeClr val="tx1"/>
                </a:solidFill>
                <a:latin typeface="Arial" panose="020B0604020202020204" pitchFamily="34" charset="0"/>
              </a:rPr>
              <a:t> be made within one year of gaining them</a:t>
            </a:r>
          </a:p>
          <a:p>
            <a:pPr marL="342900" indent="-342900" algn="l" eaLnBrk="1" hangingPunct="1">
              <a:lnSpc>
                <a:spcPct val="100000"/>
              </a:lnSpc>
              <a:buFontTx/>
              <a:buChar char="•"/>
            </a:pPr>
            <a:r>
              <a:rPr lang="en-US" altLang="en-US" sz="1700" dirty="0">
                <a:solidFill>
                  <a:schemeClr val="tx1"/>
                </a:solidFill>
                <a:latin typeface="Arial" panose="020B0604020202020204" pitchFamily="34" charset="0"/>
              </a:rPr>
              <a:t>New spouse becomes eligible at 1-year marriage anniversary </a:t>
            </a:r>
          </a:p>
          <a:p>
            <a:pPr marL="342900" indent="-342900" algn="l" eaLnBrk="1" hangingPunct="1">
              <a:lnSpc>
                <a:spcPct val="100000"/>
              </a:lnSpc>
              <a:buFontTx/>
              <a:buChar char="•"/>
            </a:pPr>
            <a:r>
              <a:rPr lang="en-US" altLang="en-US" sz="1700" dirty="0">
                <a:solidFill>
                  <a:schemeClr val="tx1"/>
                </a:solidFill>
                <a:latin typeface="Arial" panose="020B0604020202020204" pitchFamily="34" charset="0"/>
              </a:rPr>
              <a:t>Submit </a:t>
            </a:r>
            <a:r>
              <a:rPr lang="en-US" altLang="en-US" sz="1700" dirty="0">
                <a:latin typeface="Arial" panose="020B0604020202020204" pitchFamily="34" charset="0"/>
              </a:rPr>
              <a:t>the DD Form 2656-5, Reserve Survivor Benefit Plan (RCSBP) Election Certificate for an RCSBP election along with supporting documentation (i.e. marriage certificate, birth certificate) </a:t>
            </a:r>
            <a:r>
              <a:rPr lang="en-US" altLang="en-US" sz="1700" dirty="0">
                <a:solidFill>
                  <a:schemeClr val="tx1"/>
                </a:solidFill>
                <a:latin typeface="Arial" panose="020B0604020202020204" pitchFamily="34" charset="0"/>
              </a:rPr>
              <a:t>within one year to:</a:t>
            </a:r>
          </a:p>
          <a:p>
            <a:pPr marL="742950" lvl="1" indent="-342900" eaLnBrk="1" hangingPunct="1">
              <a:lnSpc>
                <a:spcPct val="100000"/>
              </a:lnSpc>
              <a:buFont typeface="Arial" panose="020B0604020202020204" pitchFamily="34" charset="0"/>
              <a:buChar char="‒"/>
            </a:pPr>
            <a:r>
              <a:rPr lang="en-US" altLang="en-US" sz="1700" dirty="0">
                <a:solidFill>
                  <a:schemeClr val="tx1"/>
                </a:solidFill>
                <a:latin typeface="Arial" panose="020B0604020202020204" pitchFamily="34" charset="0"/>
              </a:rPr>
              <a:t>HRC for USAR or Retired Reserve</a:t>
            </a:r>
          </a:p>
          <a:p>
            <a:pPr marL="742950" lvl="1" indent="-342900" eaLnBrk="1" hangingPunct="1">
              <a:lnSpc>
                <a:spcPct val="100000"/>
              </a:lnSpc>
              <a:buFont typeface="Arial" panose="020B0604020202020204" pitchFamily="34" charset="0"/>
              <a:buChar char="‒"/>
            </a:pPr>
            <a:r>
              <a:rPr lang="en-US" altLang="en-US" sz="1700" dirty="0">
                <a:solidFill>
                  <a:schemeClr val="tx1"/>
                </a:solidFill>
                <a:latin typeface="Arial" panose="020B0604020202020204" pitchFamily="34" charset="0"/>
              </a:rPr>
              <a:t>State RSO for National Guard    </a:t>
            </a:r>
          </a:p>
          <a:p>
            <a:pPr marL="342900" indent="-342900" algn="l" eaLnBrk="1" hangingPunct="1">
              <a:lnSpc>
                <a:spcPct val="100000"/>
              </a:lnSpc>
              <a:buFontTx/>
              <a:buChar char="•"/>
            </a:pPr>
            <a:r>
              <a:rPr lang="en-US" altLang="en-US" sz="1700" dirty="0">
                <a:solidFill>
                  <a:schemeClr val="tx1"/>
                </a:solidFill>
                <a:latin typeface="Arial" panose="020B0604020202020204" pitchFamily="34" charset="0"/>
              </a:rPr>
              <a:t>No action taken to elect RCSBP within one year of the first RCSBP eligible spouse or eligible child after NOE, the RCSBP election option defaults to Option A, decline RCSBP participation – only opportunity to elect coverage will be at non-regular retirement for SBP</a:t>
            </a:r>
          </a:p>
          <a:p>
            <a:pPr marL="342900" indent="-342900" algn="l" eaLnBrk="1" hangingPunct="1">
              <a:lnSpc>
                <a:spcPct val="100000"/>
              </a:lnSpc>
              <a:buClr>
                <a:schemeClr val="accent2"/>
              </a:buClr>
              <a:buFont typeface="Wingdings" panose="05000000000000000000" pitchFamily="2" charset="2"/>
              <a:buNone/>
            </a:pPr>
            <a:r>
              <a:rPr lang="en-US" altLang="en-US" sz="1700" dirty="0">
                <a:solidFill>
                  <a:schemeClr val="accent2"/>
                </a:solidFill>
                <a:latin typeface="Arial" panose="020B0604020202020204" pitchFamily="34" charset="0"/>
              </a:rPr>
              <a:t>     </a:t>
            </a:r>
          </a:p>
        </p:txBody>
      </p:sp>
    </p:spTree>
    <p:extLst>
      <p:ext uri="{BB962C8B-B14F-4D97-AF65-F5344CB8AC3E}">
        <p14:creationId xmlns:p14="http://schemas.microsoft.com/office/powerpoint/2010/main" val="210631093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Base Amount</a:t>
            </a:r>
          </a:p>
        </p:txBody>
      </p:sp>
      <p:sp>
        <p:nvSpPr>
          <p:cNvPr id="28675" name="Rectangle 3"/>
          <p:cNvSpPr>
            <a:spLocks noGrp="1" noChangeArrowheads="1"/>
          </p:cNvSpPr>
          <p:nvPr>
            <p:ph idx="1"/>
          </p:nvPr>
        </p:nvSpPr>
        <p:spPr bwMode="auto">
          <a:ln w="12700">
            <a:miter lim="800000"/>
            <a:headEnd/>
            <a:tailEnd/>
          </a:ln>
        </p:spPr>
        <p:txBody>
          <a:bodyPr vert="horz" wrap="square" lIns="90488" tIns="44450" rIns="90488" bIns="44450" numCol="1" anchor="t" anchorCtr="0" compatLnSpc="1">
            <a:prstTxWarp prst="textNoShape">
              <a:avLst/>
            </a:prstTxWarp>
            <a:normAutofit/>
          </a:bodyPr>
          <a:lstStyle/>
          <a:p>
            <a:pPr eaLnBrk="1" hangingPunct="1">
              <a:lnSpc>
                <a:spcPct val="100000"/>
              </a:lnSpc>
              <a:defRPr/>
            </a:pPr>
            <a:r>
              <a:rPr lang="en-US" sz="2000" dirty="0"/>
              <a:t>Dollar amount of retired pay participation is based on</a:t>
            </a:r>
          </a:p>
          <a:p>
            <a:pPr lvl="1">
              <a:lnSpc>
                <a:spcPct val="100000"/>
              </a:lnSpc>
              <a:buFontTx/>
              <a:buChar char="‒"/>
              <a:defRPr/>
            </a:pPr>
            <a:r>
              <a:rPr lang="en-US" sz="2000" dirty="0"/>
              <a:t>Minimum, by law = $300</a:t>
            </a:r>
          </a:p>
          <a:p>
            <a:pPr lvl="1">
              <a:lnSpc>
                <a:spcPct val="100000"/>
              </a:lnSpc>
              <a:buFontTx/>
              <a:buChar char="‒"/>
              <a:defRPr/>
            </a:pPr>
            <a:r>
              <a:rPr lang="en-US" sz="2000" dirty="0"/>
              <a:t>Maximum, by law = full retired pay </a:t>
            </a:r>
          </a:p>
          <a:p>
            <a:pPr lvl="1">
              <a:lnSpc>
                <a:spcPct val="100000"/>
              </a:lnSpc>
              <a:buFontTx/>
              <a:buChar char="‒"/>
              <a:defRPr/>
            </a:pPr>
            <a:r>
              <a:rPr lang="en-US" sz="2000" dirty="0"/>
              <a:t>May choose any amount between</a:t>
            </a:r>
          </a:p>
          <a:p>
            <a:pPr eaLnBrk="1" hangingPunct="1">
              <a:lnSpc>
                <a:spcPct val="100000"/>
              </a:lnSpc>
              <a:defRPr/>
            </a:pPr>
            <a:r>
              <a:rPr lang="en-US" sz="2000" dirty="0"/>
              <a:t>Soldiers retiring under CSB/REDUX may choose full base amount based on retired pay they would have received under High-3</a:t>
            </a:r>
          </a:p>
          <a:p>
            <a:pPr eaLnBrk="1" hangingPunct="1">
              <a:lnSpc>
                <a:spcPct val="100000"/>
              </a:lnSpc>
              <a:defRPr/>
            </a:pPr>
            <a:r>
              <a:rPr lang="en-US" sz="2000" dirty="0"/>
              <a:t>Soldiers retiring under the Blended Retirement System (BRS) who elect a lump sum at retirement may choose full base amount based on retired pay they would have received without the lump sum election </a:t>
            </a:r>
          </a:p>
        </p:txBody>
      </p:sp>
    </p:spTree>
    <p:extLst>
      <p:ext uri="{BB962C8B-B14F-4D97-AF65-F5344CB8AC3E}">
        <p14:creationId xmlns:p14="http://schemas.microsoft.com/office/powerpoint/2010/main" val="414976398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 RCSBP Cost Calculations</a:t>
            </a:r>
            <a:endParaRPr lang="en-US" altLang="en-US" b="1" i="1" dirty="0">
              <a:solidFill>
                <a:schemeClr val="tx1"/>
              </a:solidFill>
              <a:latin typeface="Arial" panose="020B0604020202020204" pitchFamily="34" charset="0"/>
            </a:endParaRPr>
          </a:p>
        </p:txBody>
      </p:sp>
      <p:sp>
        <p:nvSpPr>
          <p:cNvPr id="7680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marL="342900" indent="-342900" algn="l" eaLnBrk="1" hangingPunct="1">
              <a:lnSpc>
                <a:spcPct val="100000"/>
              </a:lnSpc>
              <a:buFontTx/>
              <a:buChar char="•"/>
            </a:pPr>
            <a:r>
              <a:rPr lang="en-US" altLang="en-US" sz="2000" dirty="0">
                <a:solidFill>
                  <a:schemeClr val="tx1"/>
                </a:solidFill>
                <a:latin typeface="Arial" panose="020B0604020202020204" pitchFamily="34" charset="0"/>
              </a:rPr>
              <a:t>RCSBP premium calculated based on election, period of coverage, ages, and level of coverage (base amount that will increase yearly with COLA) at time of enrollment</a:t>
            </a:r>
          </a:p>
          <a:p>
            <a:pPr marL="342900" indent="-342900" algn="l" eaLnBrk="1" hangingPunct="1">
              <a:lnSpc>
                <a:spcPct val="100000"/>
              </a:lnSpc>
              <a:buFontTx/>
              <a:buChar char="•"/>
            </a:pPr>
            <a:r>
              <a:rPr lang="en-US" altLang="en-US" sz="2000" dirty="0">
                <a:solidFill>
                  <a:schemeClr val="tx1"/>
                </a:solidFill>
                <a:latin typeface="Arial" panose="020B0604020202020204" pitchFamily="34" charset="0"/>
              </a:rPr>
              <a:t>RC retired pay based on retired grade, service longevity, and retirement points</a:t>
            </a:r>
          </a:p>
          <a:p>
            <a:pPr marL="342900" indent="-342900" algn="l" eaLnBrk="1" hangingPunct="1">
              <a:lnSpc>
                <a:spcPct val="100000"/>
              </a:lnSpc>
              <a:buFontTx/>
              <a:buChar char="•"/>
            </a:pPr>
            <a:r>
              <a:rPr lang="en-US" altLang="en-US" sz="2000" dirty="0">
                <a:solidFill>
                  <a:schemeClr val="tx1"/>
                </a:solidFill>
                <a:latin typeface="Arial" panose="020B0604020202020204" pitchFamily="34" charset="0"/>
              </a:rPr>
              <a:t>RC cost factor calculated by the DoD Actuary</a:t>
            </a:r>
          </a:p>
          <a:p>
            <a:pPr marL="342900" indent="-342900" algn="l" eaLnBrk="1" hangingPunct="1">
              <a:lnSpc>
                <a:spcPct val="100000"/>
              </a:lnSpc>
              <a:buFontTx/>
              <a:buChar char="•"/>
            </a:pPr>
            <a:r>
              <a:rPr lang="en-US" altLang="en-US" sz="2000" dirty="0">
                <a:latin typeface="Arial" panose="020B0604020202020204" pitchFamily="34" charset="0"/>
              </a:rPr>
              <a:t>A retired pay and RCSBP/SBP estimate can be calculated using the “SBP Premium” calculator on the </a:t>
            </a:r>
            <a:r>
              <a:rPr lang="en-US" altLang="en-US" sz="2000" dirty="0" err="1">
                <a:latin typeface="Arial" panose="020B0604020202020204" pitchFamily="34" charset="0"/>
              </a:rPr>
              <a:t>MyArmyBenefits</a:t>
            </a:r>
            <a:r>
              <a:rPr lang="en-US" altLang="en-US" sz="2000" dirty="0">
                <a:latin typeface="Arial" panose="020B0604020202020204" pitchFamily="34" charset="0"/>
              </a:rPr>
              <a:t> website:</a:t>
            </a:r>
          </a:p>
          <a:p>
            <a:pPr marL="0" indent="0" eaLnBrk="1" hangingPunct="1">
              <a:lnSpc>
                <a:spcPct val="100000"/>
              </a:lnSpc>
              <a:buNone/>
            </a:pPr>
            <a:r>
              <a:rPr lang="en-US" altLang="en-US" sz="2000" dirty="0">
                <a:latin typeface="Arial" panose="020B0604020202020204" pitchFamily="34" charset="0"/>
                <a:hlinkClick r:id="rId3"/>
              </a:rPr>
              <a:t>https://myarmybenefits.us.army.mil/Benefit-Calculators/SBP-Premium-Calculator</a:t>
            </a:r>
            <a:endParaRPr lang="en-US" altLang="en-US" sz="2000" dirty="0">
              <a:solidFill>
                <a:schemeClr val="tx1"/>
              </a:solidFill>
              <a:latin typeface="Arial" panose="020B0604020202020204" pitchFamily="34" charset="0"/>
            </a:endParaRPr>
          </a:p>
        </p:txBody>
      </p:sp>
    </p:spTree>
    <p:extLst>
      <p:ext uri="{BB962C8B-B14F-4D97-AF65-F5344CB8AC3E}">
        <p14:creationId xmlns:p14="http://schemas.microsoft.com/office/powerpoint/2010/main" val="31321061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902C-F77A-7139-CD61-900F652B1505}"/>
              </a:ext>
            </a:extLst>
          </p:cNvPr>
          <p:cNvSpPr>
            <a:spLocks noGrp="1"/>
          </p:cNvSpPr>
          <p:nvPr>
            <p:ph type="title"/>
          </p:nvPr>
        </p:nvSpPr>
        <p:spPr/>
        <p:txBody>
          <a:bodyPr/>
          <a:lstStyle/>
          <a:p>
            <a:pPr algn="ctr"/>
            <a:r>
              <a:rPr lang="en-US" altLang="en-US" sz="3200" b="1" dirty="0">
                <a:solidFill>
                  <a:schemeClr val="tx1"/>
                </a:solidFill>
                <a:latin typeface="Arial" panose="020B0604020202020204" pitchFamily="34" charset="0"/>
              </a:rPr>
              <a:t>SBP Premium Calculation Spouse</a:t>
            </a:r>
            <a:endParaRPr lang="en-US" dirty="0"/>
          </a:p>
        </p:txBody>
      </p:sp>
      <p:sp>
        <p:nvSpPr>
          <p:cNvPr id="3" name="Content Placeholder 2">
            <a:extLst>
              <a:ext uri="{FF2B5EF4-FFF2-40B4-BE49-F238E27FC236}">
                <a16:creationId xmlns:a16="http://schemas.microsoft.com/office/drawing/2014/main" id="{06B471B7-5DA1-E421-9DD8-F7C24614BE0E}"/>
              </a:ext>
            </a:extLst>
          </p:cNvPr>
          <p:cNvSpPr>
            <a:spLocks noGrp="1"/>
          </p:cNvSpPr>
          <p:nvPr>
            <p:ph idx="1"/>
          </p:nvPr>
        </p:nvSpPr>
        <p:spPr>
          <a:xfrm>
            <a:off x="628650" y="2320833"/>
            <a:ext cx="3943350" cy="3644959"/>
          </a:xfrm>
        </p:spPr>
        <p:txBody>
          <a:bodyPr>
            <a:normAutofit/>
          </a:bodyPr>
          <a:lstStyle/>
          <a:p>
            <a:pPr marL="0" indent="0">
              <a:lnSpc>
                <a:spcPct val="100000"/>
              </a:lnSpc>
              <a:buNone/>
              <a:defRPr/>
            </a:pPr>
            <a:r>
              <a:rPr lang="en-US" sz="1800" b="1" dirty="0"/>
              <a:t>SBP Premium Formula</a:t>
            </a:r>
          </a:p>
          <a:p>
            <a:pPr marL="342900" indent="-342900">
              <a:lnSpc>
                <a:spcPct val="100000"/>
              </a:lnSpc>
              <a:buFont typeface="Arial" panose="020B0604020202020204" pitchFamily="34" charset="0"/>
              <a:buChar char="•"/>
              <a:defRPr/>
            </a:pPr>
            <a:r>
              <a:rPr lang="en-US" sz="1800" b="1" dirty="0"/>
              <a:t>Eligibility</a:t>
            </a:r>
          </a:p>
          <a:p>
            <a:pPr lvl="1">
              <a:lnSpc>
                <a:spcPct val="100000"/>
              </a:lnSpc>
              <a:buFontTx/>
              <a:buChar char="‒"/>
              <a:defRPr/>
            </a:pPr>
            <a:r>
              <a:rPr lang="en-US" sz="1800" dirty="0"/>
              <a:t>All active-duty retirements for members with a date of initial entry into military service (DIEMS) of 1 Mar 90 or later</a:t>
            </a:r>
          </a:p>
          <a:p>
            <a:pPr marL="342900" indent="-342900">
              <a:lnSpc>
                <a:spcPct val="100000"/>
              </a:lnSpc>
              <a:buFont typeface="Arial" panose="020B0604020202020204" pitchFamily="34" charset="0"/>
              <a:buChar char="•"/>
              <a:defRPr/>
            </a:pPr>
            <a:r>
              <a:rPr lang="en-US" sz="1800" b="1" dirty="0"/>
              <a:t>6.5%</a:t>
            </a:r>
            <a:r>
              <a:rPr lang="en-US" sz="1800" dirty="0"/>
              <a:t> of selected base amount (will have yearly COLA)</a:t>
            </a:r>
          </a:p>
          <a:p>
            <a:pPr>
              <a:lnSpc>
                <a:spcPct val="100000"/>
              </a:lnSpc>
            </a:pPr>
            <a:endParaRPr lang="en-US" sz="1800" dirty="0"/>
          </a:p>
        </p:txBody>
      </p:sp>
      <p:sp>
        <p:nvSpPr>
          <p:cNvPr id="4" name="TextBox 3">
            <a:extLst>
              <a:ext uri="{FF2B5EF4-FFF2-40B4-BE49-F238E27FC236}">
                <a16:creationId xmlns:a16="http://schemas.microsoft.com/office/drawing/2014/main" id="{3E1A45B8-9523-1D10-EAC9-0FF57241B893}"/>
              </a:ext>
            </a:extLst>
          </p:cNvPr>
          <p:cNvSpPr txBox="1"/>
          <p:nvPr/>
        </p:nvSpPr>
        <p:spPr>
          <a:xfrm>
            <a:off x="4572000" y="2320834"/>
            <a:ext cx="4114800" cy="3644960"/>
          </a:xfrm>
          <a:prstGeom prst="rect">
            <a:avLst/>
          </a:prstGeom>
        </p:spPr>
        <p:txBody>
          <a:bodyPr vert="horz" lIns="91440" tIns="45720" rIns="91440" bIns="45720" rtlCol="0">
            <a:noAutofit/>
          </a:bodyPr>
          <a:lstStyle>
            <a:lvl1pPr marL="228600" indent="-228600" defTabSz="914400">
              <a:lnSpc>
                <a:spcPct val="90000"/>
              </a:lnSpc>
              <a:spcBef>
                <a:spcPts val="1000"/>
              </a:spcBef>
              <a:buFont typeface="Arial" panose="020B0604020202020204" pitchFamily="34" charset="0"/>
              <a:buChar char="•"/>
              <a:defRPr sz="1600" b="1">
                <a:latin typeface=" Arial"/>
              </a:defRPr>
            </a:lvl1pPr>
            <a:lvl2pPr marL="685800" indent="-228600" defTabSz="914400">
              <a:lnSpc>
                <a:spcPct val="90000"/>
              </a:lnSpc>
              <a:spcBef>
                <a:spcPts val="500"/>
              </a:spcBef>
              <a:buFont typeface="Arial" panose="020B0604020202020204" pitchFamily="34" charset="0"/>
              <a:buChar char="•"/>
              <a:defRPr sz="1600">
                <a:latin typeface=" Arial"/>
              </a:defRPr>
            </a:lvl2pPr>
            <a:lvl3pPr marL="1143000" indent="-228600" defTabSz="914400">
              <a:lnSpc>
                <a:spcPct val="90000"/>
              </a:lnSpc>
              <a:spcBef>
                <a:spcPts val="500"/>
              </a:spcBef>
              <a:buFont typeface="Arial" panose="020B0604020202020204" pitchFamily="34" charset="0"/>
              <a:buChar char="•"/>
              <a:defRPr sz="1600">
                <a:latin typeface=" Arial"/>
              </a:defRPr>
            </a:lvl3pPr>
            <a:lvl4pPr marL="1600200" indent="-228600" defTabSz="914400">
              <a:lnSpc>
                <a:spcPct val="90000"/>
              </a:lnSpc>
              <a:spcBef>
                <a:spcPts val="500"/>
              </a:spcBef>
              <a:buFont typeface="Arial" panose="020B0604020202020204" pitchFamily="34" charset="0"/>
              <a:buChar char="•"/>
              <a:defRPr sz="1600">
                <a:latin typeface=" Arial"/>
              </a:defRPr>
            </a:lvl4pPr>
            <a:lvl5pPr marL="2057400" indent="-228600" defTabSz="914400">
              <a:lnSpc>
                <a:spcPct val="90000"/>
              </a:lnSpc>
              <a:spcBef>
                <a:spcPts val="500"/>
              </a:spcBef>
              <a:buFont typeface="Arial" panose="020B0604020202020204" pitchFamily="34" charset="0"/>
              <a:buChar char="•"/>
              <a:defRPr sz="1600">
                <a:latin typeface=" Arial"/>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lnSpc>
                <a:spcPct val="100000"/>
              </a:lnSpc>
              <a:buNone/>
            </a:pPr>
            <a:r>
              <a:rPr lang="en-US" sz="1800" dirty="0"/>
              <a:t>Threshold Formula</a:t>
            </a:r>
          </a:p>
          <a:p>
            <a:pPr>
              <a:lnSpc>
                <a:spcPct val="100000"/>
              </a:lnSpc>
            </a:pPr>
            <a:r>
              <a:rPr lang="en-US" sz="1800" dirty="0"/>
              <a:t>Eligibility:</a:t>
            </a:r>
          </a:p>
          <a:p>
            <a:pPr lvl="1">
              <a:lnSpc>
                <a:spcPct val="100000"/>
              </a:lnSpc>
              <a:buFontTx/>
              <a:buChar char="‒"/>
            </a:pPr>
            <a:r>
              <a:rPr lang="en-US" sz="1800" dirty="0"/>
              <a:t>Active-duty retirements with a DIEMS prior to 1 Mar 90</a:t>
            </a:r>
          </a:p>
          <a:p>
            <a:pPr lvl="1">
              <a:lnSpc>
                <a:spcPct val="100000"/>
              </a:lnSpc>
              <a:buFontTx/>
              <a:buChar char="‒"/>
            </a:pPr>
            <a:r>
              <a:rPr lang="en-US" sz="1800" dirty="0"/>
              <a:t>Medical retirements</a:t>
            </a:r>
          </a:p>
          <a:p>
            <a:pPr lvl="1">
              <a:lnSpc>
                <a:spcPct val="100000"/>
              </a:lnSpc>
              <a:buFontTx/>
              <a:buChar char="‒"/>
            </a:pPr>
            <a:r>
              <a:rPr lang="en-US" sz="1800" dirty="0"/>
              <a:t>Non-regular retirements</a:t>
            </a:r>
          </a:p>
          <a:p>
            <a:pPr>
              <a:lnSpc>
                <a:spcPct val="100000"/>
              </a:lnSpc>
            </a:pPr>
            <a:r>
              <a:rPr lang="en-US" sz="1800" dirty="0"/>
              <a:t>2.5% of threshold amount plus 10% of the difference between the threshold and the selected base amount (will have yearly COLA)</a:t>
            </a:r>
          </a:p>
        </p:txBody>
      </p:sp>
      <p:sp>
        <p:nvSpPr>
          <p:cNvPr id="5" name="TextBox 11">
            <a:extLst>
              <a:ext uri="{FF2B5EF4-FFF2-40B4-BE49-F238E27FC236}">
                <a16:creationId xmlns:a16="http://schemas.microsoft.com/office/drawing/2014/main" id="{BDC7121B-AC94-4F80-CAFC-1F10C72AB64B}"/>
              </a:ext>
            </a:extLst>
          </p:cNvPr>
          <p:cNvSpPr txBox="1">
            <a:spLocks noChangeArrowheads="1"/>
          </p:cNvSpPr>
          <p:nvPr/>
        </p:nvSpPr>
        <p:spPr bwMode="auto">
          <a:xfrm>
            <a:off x="419100" y="1690690"/>
            <a:ext cx="830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t>Two formulas for computing spouse premiums</a:t>
            </a:r>
          </a:p>
        </p:txBody>
      </p:sp>
      <p:sp>
        <p:nvSpPr>
          <p:cNvPr id="6" name="TextBox 13">
            <a:extLst>
              <a:ext uri="{FF2B5EF4-FFF2-40B4-BE49-F238E27FC236}">
                <a16:creationId xmlns:a16="http://schemas.microsoft.com/office/drawing/2014/main" id="{7B4F9B52-ACAF-71A2-0259-98607D6D665C}"/>
              </a:ext>
            </a:extLst>
          </p:cNvPr>
          <p:cNvSpPr txBox="1">
            <a:spLocks noChangeArrowheads="1"/>
          </p:cNvSpPr>
          <p:nvPr/>
        </p:nvSpPr>
        <p:spPr bwMode="auto">
          <a:xfrm>
            <a:off x="419100" y="5983300"/>
            <a:ext cx="830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solidFill>
                  <a:srgbClr val="FF0000"/>
                </a:solidFill>
              </a:rPr>
              <a:t>Note: </a:t>
            </a:r>
            <a:r>
              <a:rPr lang="en-US" altLang="en-US" dirty="0">
                <a:solidFill>
                  <a:srgbClr val="FF0000"/>
                </a:solidFill>
              </a:rPr>
              <a:t>If Retired Soldier is eligible to have premiums calculated both ways, DFAS will charge the lower of the two premiums.</a:t>
            </a:r>
          </a:p>
        </p:txBody>
      </p:sp>
    </p:spTree>
    <p:extLst>
      <p:ext uri="{BB962C8B-B14F-4D97-AF65-F5344CB8AC3E}">
        <p14:creationId xmlns:p14="http://schemas.microsoft.com/office/powerpoint/2010/main" val="4170510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62" name="TextBox 4">
            <a:extLst>
              <a:ext uri="{FF2B5EF4-FFF2-40B4-BE49-F238E27FC236}">
                <a16:creationId xmlns:a16="http://schemas.microsoft.com/office/drawing/2014/main" id="{EB74EFCD-AC00-D0F0-FAC0-958E861A53AB}"/>
              </a:ext>
            </a:extLst>
          </p:cNvPr>
          <p:cNvSpPr txBox="1">
            <a:spLocks noChangeArrowheads="1"/>
          </p:cNvSpPr>
          <p:nvPr/>
        </p:nvSpPr>
        <p:spPr bwMode="auto">
          <a:xfrm>
            <a:off x="381000" y="5331492"/>
            <a:ext cx="85344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t>Note 1.</a:t>
            </a:r>
            <a:r>
              <a:rPr lang="en-US" altLang="en-US" sz="1300" dirty="0"/>
              <a:t>  </a:t>
            </a:r>
            <a:r>
              <a:rPr lang="en-US" altLang="en-US" sz="1300" b="1" dirty="0"/>
              <a:t>SBP Cost Threshold Method</a:t>
            </a:r>
            <a:r>
              <a:rPr lang="en-US" altLang="en-US" sz="1300" dirty="0"/>
              <a:t>:  2.5% of threshold amount + 10% of the remainder of base amount. </a:t>
            </a:r>
          </a:p>
          <a:p>
            <a:r>
              <a:rPr lang="en-US" altLang="en-US" sz="1300" b="1" dirty="0"/>
              <a:t>Note 2.</a:t>
            </a:r>
            <a:r>
              <a:rPr lang="en-US" altLang="en-US" sz="1300" dirty="0"/>
              <a:t>  </a:t>
            </a:r>
            <a:r>
              <a:rPr lang="en-US" altLang="en-US" sz="1300" b="1" dirty="0"/>
              <a:t>SBP Cost 6.5% Base Amount Method</a:t>
            </a:r>
            <a:r>
              <a:rPr lang="en-US" altLang="en-US" sz="1300" dirty="0"/>
              <a:t>:  6.5% of the base amount.</a:t>
            </a:r>
          </a:p>
          <a:p>
            <a:r>
              <a:rPr lang="en-US" altLang="en-US" sz="1300" b="1" dirty="0"/>
              <a:t>Note 3.</a:t>
            </a:r>
            <a:r>
              <a:rPr lang="en-US" altLang="en-US" sz="1300" dirty="0"/>
              <a:t>  </a:t>
            </a:r>
            <a:r>
              <a:rPr lang="en-US" altLang="en-US" sz="1300" b="1" dirty="0"/>
              <a:t>Threshold Amount</a:t>
            </a:r>
            <a:r>
              <a:rPr lang="en-US" altLang="en-US" sz="1300" dirty="0"/>
              <a:t> (that which costs 2.5%) is $1,011; cost is $25.28.</a:t>
            </a:r>
          </a:p>
          <a:p>
            <a:r>
              <a:rPr lang="en-US" altLang="en-US" sz="1300" b="1" dirty="0"/>
              <a:t>Note 4.</a:t>
            </a:r>
            <a:r>
              <a:rPr lang="en-US" altLang="en-US" sz="1300" dirty="0"/>
              <a:t>  Base amounts on or above $2,166.43 receive best premium under SBP cost 6.5% method cited above (.065 times base amount).</a:t>
            </a:r>
          </a:p>
          <a:p>
            <a:r>
              <a:rPr lang="en-US" altLang="en-US" sz="1300" b="1" dirty="0">
                <a:solidFill>
                  <a:srgbClr val="FF0000"/>
                </a:solidFill>
              </a:rPr>
              <a:t>Note 5.  The SBP Program Manager will send out the updated amounts annually.</a:t>
            </a:r>
          </a:p>
        </p:txBody>
      </p:sp>
      <p:sp>
        <p:nvSpPr>
          <p:cNvPr id="109663" name="Rectangle 109">
            <a:extLst>
              <a:ext uri="{FF2B5EF4-FFF2-40B4-BE49-F238E27FC236}">
                <a16:creationId xmlns:a16="http://schemas.microsoft.com/office/drawing/2014/main" id="{AE16C8C7-FEA0-A1E2-9203-42454ED0A30D}"/>
              </a:ext>
            </a:extLst>
          </p:cNvPr>
          <p:cNvSpPr>
            <a:spLocks noChangeArrowheads="1"/>
          </p:cNvSpPr>
          <p:nvPr/>
        </p:nvSpPr>
        <p:spPr bwMode="auto">
          <a:xfrm>
            <a:off x="1371600" y="1269578"/>
            <a:ext cx="6553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dirty="0">
                <a:ea typeface="Calibri" panose="020F0502020204030204" pitchFamily="34" charset="0"/>
                <a:cs typeface="Arial" panose="020B0604020202020204" pitchFamily="34" charset="0"/>
              </a:rPr>
              <a:t>2024 SBP Cost Examples Effective for 1 Jan 24</a:t>
            </a:r>
            <a:endParaRPr lang="en-US" altLang="en-US" sz="1400" dirty="0">
              <a:ea typeface="Calibri" panose="020F0502020204030204" pitchFamily="34" charset="0"/>
              <a:cs typeface="Arial" panose="020B0604020202020204" pitchFamily="34" charset="0"/>
            </a:endParaRPr>
          </a:p>
          <a:p>
            <a:pPr algn="ctr"/>
            <a:r>
              <a:rPr lang="en-US" altLang="en-US" sz="1400" b="1" dirty="0">
                <a:ea typeface="Calibri" panose="020F0502020204030204" pitchFamily="34" charset="0"/>
                <a:cs typeface="Arial" panose="020B0604020202020204" pitchFamily="34" charset="0"/>
              </a:rPr>
              <a:t>Based on 5.2% Active Duty Pay Raise Effective 1 Jan 24</a:t>
            </a:r>
            <a:endParaRPr lang="en-US" altLang="en-US" sz="1400" dirty="0">
              <a:ea typeface="Calibri" panose="020F0502020204030204" pitchFamily="34" charset="0"/>
              <a:cs typeface="Arial" panose="020B0604020202020204" pitchFamily="34" charset="0"/>
            </a:endParaRPr>
          </a:p>
        </p:txBody>
      </p:sp>
      <p:sp>
        <p:nvSpPr>
          <p:cNvPr id="109664" name="Rectangle 2">
            <a:extLst>
              <a:ext uri="{FF2B5EF4-FFF2-40B4-BE49-F238E27FC236}">
                <a16:creationId xmlns:a16="http://schemas.microsoft.com/office/drawing/2014/main" id="{75FA3E94-0329-4438-4159-67BBE500EA5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Threshold Spouse SBP Calculation</a:t>
            </a:r>
          </a:p>
        </p:txBody>
      </p:sp>
      <p:graphicFrame>
        <p:nvGraphicFramePr>
          <p:cNvPr id="8" name="Content Placeholder 4">
            <a:extLst>
              <a:ext uri="{FF2B5EF4-FFF2-40B4-BE49-F238E27FC236}">
                <a16:creationId xmlns:a16="http://schemas.microsoft.com/office/drawing/2014/main" id="{66C036CA-94EF-40AB-AE4D-4596E4445CFD}"/>
              </a:ext>
            </a:extLst>
          </p:cNvPr>
          <p:cNvGraphicFramePr>
            <a:graphicFrameLocks/>
          </p:cNvGraphicFramePr>
          <p:nvPr/>
        </p:nvGraphicFramePr>
        <p:xfrm>
          <a:off x="609600" y="1869653"/>
          <a:ext cx="7924800" cy="3258852"/>
        </p:xfrm>
        <a:graphic>
          <a:graphicData uri="http://schemas.openxmlformats.org/drawingml/2006/table">
            <a:tbl>
              <a:tblPr firstRow="1" firstCol="1" bandRow="1">
                <a:tableStyleId>{5C22544A-7EE6-4342-B048-85BDC9FD1C3A}</a:tableStyleId>
              </a:tblPr>
              <a:tblGrid>
                <a:gridCol w="1803115">
                  <a:extLst>
                    <a:ext uri="{9D8B030D-6E8A-4147-A177-3AD203B41FA5}">
                      <a16:colId xmlns:a16="http://schemas.microsoft.com/office/drawing/2014/main" val="3387444725"/>
                    </a:ext>
                  </a:extLst>
                </a:gridCol>
                <a:gridCol w="1682329">
                  <a:extLst>
                    <a:ext uri="{9D8B030D-6E8A-4147-A177-3AD203B41FA5}">
                      <a16:colId xmlns:a16="http://schemas.microsoft.com/office/drawing/2014/main" val="1830273642"/>
                    </a:ext>
                  </a:extLst>
                </a:gridCol>
                <a:gridCol w="2017889">
                  <a:extLst>
                    <a:ext uri="{9D8B030D-6E8A-4147-A177-3AD203B41FA5}">
                      <a16:colId xmlns:a16="http://schemas.microsoft.com/office/drawing/2014/main" val="1462724965"/>
                    </a:ext>
                  </a:extLst>
                </a:gridCol>
                <a:gridCol w="2421467">
                  <a:extLst>
                    <a:ext uri="{9D8B030D-6E8A-4147-A177-3AD203B41FA5}">
                      <a16:colId xmlns:a16="http://schemas.microsoft.com/office/drawing/2014/main" val="1391314095"/>
                    </a:ext>
                  </a:extLst>
                </a:gridCol>
              </a:tblGrid>
              <a:tr h="179433">
                <a:tc>
                  <a:txBody>
                    <a:bodyPr/>
                    <a:lstStyle/>
                    <a:p>
                      <a:pPr marL="0" marR="0" algn="ctr">
                        <a:lnSpc>
                          <a:spcPct val="107000"/>
                        </a:lnSpc>
                        <a:spcBef>
                          <a:spcPts val="0"/>
                        </a:spcBef>
                        <a:spcAft>
                          <a:spcPts val="0"/>
                        </a:spcAft>
                      </a:pPr>
                      <a:r>
                        <a:rPr lang="en-US" sz="1000" baseline="0" dirty="0">
                          <a:solidFill>
                            <a:schemeClr val="tx1"/>
                          </a:solidFill>
                          <a:effectLst/>
                          <a:latin typeface=" Arial"/>
                        </a:rPr>
                        <a:t>Base Amount </a:t>
                      </a:r>
                      <a:endParaRPr lang="en-US" sz="1000" baseline="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aseline="0" dirty="0">
                          <a:solidFill>
                            <a:schemeClr val="tx1"/>
                          </a:solidFill>
                          <a:effectLst/>
                          <a:latin typeface=" Arial"/>
                        </a:rPr>
                        <a:t>Annuity</a:t>
                      </a:r>
                      <a:endParaRPr lang="en-US" sz="1000" baseline="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aseline="0" dirty="0">
                          <a:solidFill>
                            <a:schemeClr val="tx1"/>
                          </a:solidFill>
                          <a:effectLst/>
                          <a:latin typeface=" Arial"/>
                        </a:rPr>
                        <a:t>Premium</a:t>
                      </a:r>
                      <a:endParaRPr lang="en-US" sz="1000" baseline="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aseline="0" dirty="0">
                          <a:solidFill>
                            <a:schemeClr val="tx1"/>
                          </a:solidFill>
                          <a:effectLst/>
                          <a:latin typeface=" Arial"/>
                        </a:rPr>
                        <a:t>Premium</a:t>
                      </a:r>
                      <a:endParaRPr lang="en-US" sz="1000" baseline="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04722362"/>
                  </a:ext>
                </a:extLst>
              </a:tr>
              <a:tr h="400860">
                <a:tc>
                  <a:txBody>
                    <a:bodyPr/>
                    <a:lstStyle/>
                    <a:p>
                      <a:pPr marL="0" marR="0" algn="ctr">
                        <a:lnSpc>
                          <a:spcPct val="107000"/>
                        </a:lnSpc>
                        <a:spcBef>
                          <a:spcPts val="0"/>
                        </a:spcBef>
                        <a:spcAft>
                          <a:spcPts val="0"/>
                        </a:spcAft>
                      </a:pPr>
                      <a:r>
                        <a:rPr lang="en-US" sz="1000" baseline="0" dirty="0">
                          <a:solidFill>
                            <a:schemeClr val="tx1"/>
                          </a:solidFill>
                          <a:effectLst/>
                          <a:latin typeface=" Arial"/>
                        </a:rPr>
                        <a:t>Monthly Amount of Retired Pay Covered </a:t>
                      </a:r>
                      <a:endParaRPr lang="en-US" sz="1000" baseline="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1" baseline="0" dirty="0">
                          <a:solidFill>
                            <a:schemeClr val="tx1"/>
                          </a:solidFill>
                          <a:effectLst/>
                          <a:latin typeface=" Arial"/>
                        </a:rPr>
                        <a:t>Monthly Annuity Either Method</a:t>
                      </a:r>
                      <a:endParaRPr lang="en-US" sz="1000" b="1" baseline="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1" baseline="0" dirty="0">
                          <a:solidFill>
                            <a:schemeClr val="tx1"/>
                          </a:solidFill>
                          <a:effectLst/>
                          <a:latin typeface=" Arial"/>
                        </a:rPr>
                        <a:t>Old Method Threshold Monthly Cost (Note 1)  </a:t>
                      </a:r>
                      <a:endParaRPr lang="en-US" sz="1000" b="1" baseline="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1" baseline="0" dirty="0">
                          <a:solidFill>
                            <a:schemeClr val="tx1"/>
                          </a:solidFill>
                          <a:effectLst/>
                          <a:latin typeface=" Arial"/>
                        </a:rPr>
                        <a:t>6.5% of Base Amount Monthly Cost (Note 2)</a:t>
                      </a:r>
                      <a:endParaRPr lang="en-US" sz="1000" b="1" baseline="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18703159"/>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$300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$165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$7.50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$19.50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9141701"/>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$1,000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$550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$25.00</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$65.00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5466457"/>
                  </a:ext>
                </a:extLst>
              </a:tr>
              <a:tr h="179433">
                <a:tc>
                  <a:txBody>
                    <a:bodyPr/>
                    <a:lstStyle/>
                    <a:p>
                      <a:pPr marL="0" marR="0" algn="ctr">
                        <a:lnSpc>
                          <a:spcPct val="107000"/>
                        </a:lnSpc>
                        <a:spcBef>
                          <a:spcPts val="0"/>
                        </a:spcBef>
                        <a:spcAft>
                          <a:spcPts val="0"/>
                        </a:spcAft>
                      </a:pPr>
                      <a:r>
                        <a:rPr lang="en-US" sz="1000" b="1" dirty="0">
                          <a:solidFill>
                            <a:schemeClr val="tx1"/>
                          </a:solidFill>
                          <a:effectLst/>
                          <a:latin typeface=" Arial"/>
                          <a:ea typeface="Times New Roman" panose="02020603050405020304" pitchFamily="18" charset="0"/>
                          <a:cs typeface="Times New Roman" panose="02020603050405020304" pitchFamily="18" charset="0"/>
                        </a:rPr>
                        <a:t>            $1,011 (Note 3)</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07000"/>
                        </a:lnSpc>
                        <a:spcBef>
                          <a:spcPts val="0"/>
                        </a:spcBef>
                        <a:spcAft>
                          <a:spcPts val="0"/>
                        </a:spcAft>
                      </a:pPr>
                      <a:r>
                        <a:rPr lang="en-US" sz="1000" b="1" dirty="0">
                          <a:solidFill>
                            <a:schemeClr val="tx1"/>
                          </a:solidFill>
                          <a:effectLst/>
                          <a:latin typeface=" Arial"/>
                          <a:ea typeface="Times New Roman" panose="02020603050405020304" pitchFamily="18" charset="0"/>
                          <a:cs typeface="Times New Roman" panose="02020603050405020304" pitchFamily="18" charset="0"/>
                        </a:rPr>
                        <a:t>$556</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07000"/>
                        </a:lnSpc>
                        <a:spcBef>
                          <a:spcPts val="0"/>
                        </a:spcBef>
                        <a:spcAft>
                          <a:spcPts val="0"/>
                        </a:spcAft>
                      </a:pPr>
                      <a:r>
                        <a:rPr lang="en-US" sz="1000" b="1" dirty="0">
                          <a:solidFill>
                            <a:schemeClr val="tx1"/>
                          </a:solidFill>
                          <a:effectLst/>
                          <a:latin typeface=" Arial"/>
                          <a:ea typeface="Times New Roman" panose="02020603050405020304" pitchFamily="18" charset="0"/>
                          <a:cs typeface="Times New Roman" panose="02020603050405020304" pitchFamily="18" charset="0"/>
                        </a:rPr>
                        <a:t>$25.28</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07000"/>
                        </a:lnSpc>
                        <a:spcBef>
                          <a:spcPts val="0"/>
                        </a:spcBef>
                        <a:spcAft>
                          <a:spcPts val="0"/>
                        </a:spcAft>
                      </a:pPr>
                      <a:r>
                        <a:rPr lang="en-US" sz="1000" b="1" dirty="0">
                          <a:solidFill>
                            <a:schemeClr val="tx1"/>
                          </a:solidFill>
                          <a:effectLst/>
                          <a:latin typeface=" Arial"/>
                          <a:ea typeface="Times New Roman" panose="02020603050405020304" pitchFamily="18" charset="0"/>
                          <a:cs typeface="Times New Roman" panose="02020603050405020304" pitchFamily="18" charset="0"/>
                        </a:rPr>
                        <a:t>$65.72</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643009444"/>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$1,200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$660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$44.18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$78.00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121996691"/>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$1,400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$770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$64.18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$91.00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1835170"/>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$1,600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$880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$84.18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$104.00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42539978"/>
                  </a:ext>
                </a:extLst>
              </a:tr>
              <a:tr h="194130">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$1,800</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$990</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$104.18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$117</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05204"/>
                  </a:ext>
                </a:extLst>
              </a:tr>
              <a:tr h="179433">
                <a:tc>
                  <a:txBody>
                    <a:bodyPr/>
                    <a:lstStyle/>
                    <a:p>
                      <a:pPr marL="0" marR="0" algn="ctr">
                        <a:lnSpc>
                          <a:spcPct val="107000"/>
                        </a:lnSpc>
                        <a:spcBef>
                          <a:spcPts val="0"/>
                        </a:spcBef>
                        <a:spcAft>
                          <a:spcPts val="0"/>
                        </a:spcAft>
                      </a:pPr>
                      <a:r>
                        <a:rPr lang="en-US" sz="1000" b="1" dirty="0">
                          <a:solidFill>
                            <a:schemeClr val="tx1"/>
                          </a:solidFill>
                          <a:effectLst/>
                          <a:latin typeface=" Arial"/>
                          <a:ea typeface="Times New Roman" panose="02020603050405020304" pitchFamily="18" charset="0"/>
                          <a:cs typeface="Times New Roman" panose="02020603050405020304" pitchFamily="18" charset="0"/>
                        </a:rPr>
                        <a:t>               $2,166.43 (Note 4)</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07000"/>
                        </a:lnSpc>
                        <a:spcBef>
                          <a:spcPts val="0"/>
                        </a:spcBef>
                        <a:spcAft>
                          <a:spcPts val="0"/>
                        </a:spcAft>
                      </a:pPr>
                      <a:r>
                        <a:rPr lang="en-US" sz="1000" b="1" dirty="0">
                          <a:solidFill>
                            <a:schemeClr val="tx1"/>
                          </a:solidFill>
                          <a:effectLst/>
                          <a:latin typeface=" Arial"/>
                          <a:ea typeface="Times New Roman" panose="02020603050405020304" pitchFamily="18" charset="0"/>
                          <a:cs typeface="Times New Roman" panose="02020603050405020304" pitchFamily="18" charset="0"/>
                        </a:rPr>
                        <a:t>$1,192</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07000"/>
                        </a:lnSpc>
                        <a:spcBef>
                          <a:spcPts val="0"/>
                        </a:spcBef>
                        <a:spcAft>
                          <a:spcPts val="0"/>
                        </a:spcAft>
                      </a:pPr>
                      <a:r>
                        <a:rPr lang="en-US" sz="1000" b="1" dirty="0">
                          <a:solidFill>
                            <a:schemeClr val="tx1"/>
                          </a:solidFill>
                          <a:effectLst/>
                          <a:latin typeface=" Arial"/>
                          <a:ea typeface="Calibri" panose="020F0502020204030204" pitchFamily="34" charset="0"/>
                          <a:cs typeface="Times New Roman" panose="02020603050405020304" pitchFamily="18" charset="0"/>
                        </a:rPr>
                        <a:t>$140.82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07000"/>
                        </a:lnSpc>
                        <a:spcBef>
                          <a:spcPts val="0"/>
                        </a:spcBef>
                        <a:spcAft>
                          <a:spcPts val="0"/>
                        </a:spcAft>
                      </a:pPr>
                      <a:r>
                        <a:rPr lang="en-US" sz="1000" b="1" dirty="0">
                          <a:solidFill>
                            <a:schemeClr val="tx1"/>
                          </a:solidFill>
                          <a:effectLst/>
                          <a:latin typeface=" Arial"/>
                          <a:ea typeface="Times New Roman" panose="02020603050405020304" pitchFamily="18" charset="0"/>
                          <a:cs typeface="Times New Roman" panose="02020603050405020304" pitchFamily="18" charset="0"/>
                        </a:rPr>
                        <a:t>$140.82</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040899903"/>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$2,200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$1,210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$144.18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$143.00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2250621"/>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$2,400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$1,320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$164.18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$156.00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384800107"/>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$2,600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$1,430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$184.18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$169.00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8190991"/>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$2,800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$1,540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$204.18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$182.00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834403521"/>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$3,000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$1,650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$224.18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$195.00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4366160"/>
                  </a:ext>
                </a:extLst>
              </a:tr>
              <a:tr h="151800">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$3,500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$1,925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$274.18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$227.50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157013589"/>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$4,000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$2,200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$324.18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$260.00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185030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628650" y="756453"/>
            <a:ext cx="7886700" cy="167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Autofit/>
          </a:bodyPr>
          <a:lstStyle/>
          <a:p>
            <a:pPr algn="ctr" eaLnBrk="1" hangingPunct="1"/>
            <a:r>
              <a:rPr lang="en-US" altLang="en-US" b="1" dirty="0">
                <a:solidFill>
                  <a:schemeClr val="tx1"/>
                </a:solidFill>
                <a:latin typeface="Arial" panose="020B0604020202020204" pitchFamily="34" charset="0"/>
              </a:rPr>
              <a:t>How can I tailor RCSBP/SBP to meet my</a:t>
            </a:r>
            <a:r>
              <a:rPr lang="en-US" altLang="en-US" b="1" i="1" dirty="0">
                <a:solidFill>
                  <a:schemeClr val="tx1"/>
                </a:solidFill>
                <a:latin typeface="Arial" panose="020B0604020202020204" pitchFamily="34" charset="0"/>
              </a:rPr>
              <a:t> </a:t>
            </a:r>
            <a:r>
              <a:rPr lang="en-US" altLang="en-US" b="1" dirty="0">
                <a:solidFill>
                  <a:schemeClr val="tx1"/>
                </a:solidFill>
                <a:latin typeface="Arial" panose="020B0604020202020204" pitchFamily="34" charset="0"/>
              </a:rPr>
              <a:t>needs? </a:t>
            </a:r>
            <a:br>
              <a:rPr lang="en-US" altLang="en-US" b="1" dirty="0">
                <a:solidFill>
                  <a:schemeClr val="tx1"/>
                </a:solidFill>
                <a:latin typeface="Arial" panose="020B0604020202020204" pitchFamily="34" charset="0"/>
              </a:rPr>
            </a:br>
            <a:br>
              <a:rPr lang="en-US" altLang="en-US" b="1" u="sng" dirty="0">
                <a:solidFill>
                  <a:schemeClr val="tx1"/>
                </a:solidFill>
                <a:latin typeface="Arial" panose="020B0604020202020204" pitchFamily="34" charset="0"/>
              </a:rPr>
            </a:br>
            <a:r>
              <a:rPr lang="en-US" altLang="en-US" b="1" dirty="0">
                <a:solidFill>
                  <a:schemeClr val="tx1"/>
                </a:solidFill>
                <a:latin typeface="Arial" panose="020B0604020202020204" pitchFamily="34" charset="0"/>
              </a:rPr>
              <a:t>Answer: </a:t>
            </a:r>
            <a:r>
              <a:rPr lang="en-US" altLang="en-US" b="1" u="sng" dirty="0">
                <a:solidFill>
                  <a:schemeClr val="tx1"/>
                </a:solidFill>
                <a:latin typeface="Arial" panose="020B0604020202020204" pitchFamily="34" charset="0"/>
              </a:rPr>
              <a:t>Change “Base Amount”</a:t>
            </a:r>
          </a:p>
        </p:txBody>
      </p:sp>
      <p:sp>
        <p:nvSpPr>
          <p:cNvPr id="71683" name="Rectangle 3"/>
          <p:cNvSpPr>
            <a:spLocks noGrp="1" noChangeArrowheads="1"/>
          </p:cNvSpPr>
          <p:nvPr>
            <p:ph idx="1"/>
          </p:nvPr>
        </p:nvSpPr>
        <p:spPr bwMode="auto">
          <a:xfrm>
            <a:off x="628650" y="2754983"/>
            <a:ext cx="78867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marL="342900" indent="-342900" algn="l" eaLnBrk="1" hangingPunct="1"/>
            <a:r>
              <a:rPr lang="en-US" altLang="en-US" sz="2400" u="sng" dirty="0">
                <a:solidFill>
                  <a:schemeClr val="tx1"/>
                </a:solidFill>
                <a:latin typeface="Arial" panose="020B0604020202020204" pitchFamily="34" charset="0"/>
              </a:rPr>
              <a:t>Challenge</a:t>
            </a:r>
            <a:r>
              <a:rPr lang="en-US" altLang="en-US" sz="2400" dirty="0">
                <a:solidFill>
                  <a:schemeClr val="tx1"/>
                </a:solidFill>
                <a:latin typeface="Arial" panose="020B0604020202020204" pitchFamily="34" charset="0"/>
              </a:rPr>
              <a:t>:  What base amount should I cover to meet our needs?</a:t>
            </a:r>
          </a:p>
          <a:p>
            <a:pPr marL="342900" indent="-342900" algn="l" eaLnBrk="1" hangingPunct="1"/>
            <a:r>
              <a:rPr lang="en-US" altLang="en-US" sz="2400" u="sng" dirty="0">
                <a:solidFill>
                  <a:schemeClr val="tx1"/>
                </a:solidFill>
                <a:latin typeface="Arial" panose="020B0604020202020204" pitchFamily="34" charset="0"/>
              </a:rPr>
              <a:t>Solution</a:t>
            </a:r>
            <a:r>
              <a:rPr lang="en-US" altLang="en-US" sz="2400" dirty="0">
                <a:solidFill>
                  <a:schemeClr val="tx1"/>
                </a:solidFill>
                <a:latin typeface="Arial" panose="020B0604020202020204" pitchFamily="34" charset="0"/>
              </a:rPr>
              <a:t>:  Divide the goal amount (annuity) by 55%. Example </a:t>
            </a:r>
            <a:r>
              <a:rPr lang="en-US" altLang="en-US" sz="2400" dirty="0">
                <a:latin typeface="Arial" panose="020B0604020202020204" pitchFamily="34" charset="0"/>
              </a:rPr>
              <a:t>$1,000/0.55 = $1,818</a:t>
            </a:r>
            <a:endParaRPr lang="en-US" altLang="en-US" sz="2400" dirty="0">
              <a:solidFill>
                <a:schemeClr val="tx1"/>
              </a:solidFill>
              <a:latin typeface="Arial" panose="020B0604020202020204" pitchFamily="34" charset="0"/>
            </a:endParaRPr>
          </a:p>
          <a:p>
            <a:pPr marL="342900" indent="-342900" algn="l" eaLnBrk="1" hangingPunct="1"/>
            <a:endParaRPr lang="en-US" altLang="en-US" sz="2400" dirty="0">
              <a:solidFill>
                <a:schemeClr val="bg2"/>
              </a:solidFill>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32304252"/>
              </p:ext>
            </p:extLst>
          </p:nvPr>
        </p:nvGraphicFramePr>
        <p:xfrm>
          <a:off x="1363743" y="4495800"/>
          <a:ext cx="6553200" cy="1600200"/>
        </p:xfrm>
        <a:graphic>
          <a:graphicData uri="http://schemas.openxmlformats.org/drawingml/2006/table">
            <a:tbl>
              <a:tblPr firstRow="1" bandRow="1">
                <a:tableStyleId>{073A0DAA-6AF3-43AB-8588-CEC1D06C72B9}</a:tableStyleId>
              </a:tblPr>
              <a:tblGrid>
                <a:gridCol w="2698376">
                  <a:extLst>
                    <a:ext uri="{9D8B030D-6E8A-4147-A177-3AD203B41FA5}">
                      <a16:colId xmlns:a16="http://schemas.microsoft.com/office/drawing/2014/main" val="2587111096"/>
                    </a:ext>
                  </a:extLst>
                </a:gridCol>
                <a:gridCol w="3854824">
                  <a:extLst>
                    <a:ext uri="{9D8B030D-6E8A-4147-A177-3AD203B41FA5}">
                      <a16:colId xmlns:a16="http://schemas.microsoft.com/office/drawing/2014/main" val="2494633051"/>
                    </a:ext>
                  </a:extLst>
                </a:gridCol>
              </a:tblGrid>
              <a:tr h="505326">
                <a:tc>
                  <a:txBody>
                    <a:bodyPr/>
                    <a:lstStyle/>
                    <a:p>
                      <a:pPr algn="ctr"/>
                      <a:r>
                        <a:rPr lang="en-US" sz="2400" dirty="0">
                          <a:solidFill>
                            <a:schemeClr val="tx1"/>
                          </a:solidFill>
                          <a:latin typeface=" Arial"/>
                        </a:rPr>
                        <a:t>Annuity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a:solidFill>
                            <a:schemeClr val="tx1"/>
                          </a:solidFill>
                          <a:latin typeface=" Arial"/>
                        </a:rPr>
                        <a:t>Base Amount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84992373"/>
                  </a:ext>
                </a:extLst>
              </a:tr>
              <a:tr h="589548">
                <a:tc>
                  <a:txBody>
                    <a:bodyPr/>
                    <a:lstStyle/>
                    <a:p>
                      <a:pPr algn="ctr"/>
                      <a:r>
                        <a:rPr lang="en-US" sz="2400" dirty="0">
                          <a:latin typeface=" Arial"/>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r>
                        <a:rPr lang="en-US" sz="2400" dirty="0">
                          <a:latin typeface=" Arial"/>
                        </a:rPr>
                        <a:t>$1,818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3019246"/>
                  </a:ext>
                </a:extLst>
              </a:tr>
              <a:tr h="505326">
                <a:tc>
                  <a:txBody>
                    <a:bodyPr/>
                    <a:lstStyle/>
                    <a:p>
                      <a:pPr algn="ctr"/>
                      <a:r>
                        <a:rPr lang="en-US" sz="2400" dirty="0">
                          <a:latin typeface=" Arial"/>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 Arial"/>
                        </a:rPr>
                        <a:t>$909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635331"/>
                  </a:ext>
                </a:extLst>
              </a:tr>
            </a:tbl>
          </a:graphicData>
        </a:graphic>
      </p:graphicFrame>
    </p:spTree>
    <p:extLst>
      <p:ext uri="{BB962C8B-B14F-4D97-AF65-F5344CB8AC3E}">
        <p14:creationId xmlns:p14="http://schemas.microsoft.com/office/powerpoint/2010/main" val="358906175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“30-Year Paid-Up Provision”</a:t>
            </a:r>
            <a:endParaRPr lang="en-US" altLang="en-US" b="1" i="1" dirty="0">
              <a:solidFill>
                <a:schemeClr val="tx1"/>
              </a:solidFill>
              <a:latin typeface="Arial" panose="020B0604020202020204" pitchFamily="34" charset="0"/>
            </a:endParaRPr>
          </a:p>
        </p:txBody>
      </p:sp>
      <p:sp>
        <p:nvSpPr>
          <p:cNvPr id="12185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eaLnBrk="1" hangingPunct="1">
              <a:buNone/>
            </a:pPr>
            <a:r>
              <a:rPr lang="en-US" altLang="en-US" sz="2400" dirty="0">
                <a:solidFill>
                  <a:schemeClr val="tx1"/>
                </a:solidFill>
                <a:latin typeface="Arial" panose="020B0604020202020204" pitchFamily="34" charset="0"/>
              </a:rPr>
              <a:t>Since 1 Oct 08, no premiums after</a:t>
            </a:r>
          </a:p>
          <a:p>
            <a:pPr lvl="1" algn="l" eaLnBrk="1" hangingPunct="1"/>
            <a:r>
              <a:rPr lang="en-US" altLang="en-US" sz="2400" dirty="0">
                <a:solidFill>
                  <a:schemeClr val="tx1"/>
                </a:solidFill>
                <a:latin typeface="Arial" panose="020B0604020202020204" pitchFamily="34" charset="0"/>
              </a:rPr>
              <a:t>30 years of paying RCSBP and SBP Premiums (360 payments)</a:t>
            </a:r>
          </a:p>
          <a:p>
            <a:pPr marL="457200" lvl="1" indent="0" algn="l" eaLnBrk="1" hangingPunct="1">
              <a:buNone/>
            </a:pPr>
            <a:r>
              <a:rPr lang="en-US" altLang="en-US" sz="2400" dirty="0">
                <a:solidFill>
                  <a:schemeClr val="tx1"/>
                </a:solidFill>
                <a:latin typeface="Arial" panose="020B0604020202020204" pitchFamily="34" charset="0"/>
              </a:rPr>
              <a:t> </a:t>
            </a:r>
            <a:r>
              <a:rPr lang="en-US" altLang="en-US" sz="2400" u="sng" dirty="0">
                <a:solidFill>
                  <a:srgbClr val="FF0000"/>
                </a:solidFill>
                <a:latin typeface="Arial" panose="020B0604020202020204" pitchFamily="34" charset="0"/>
              </a:rPr>
              <a:t>AND</a:t>
            </a:r>
            <a:endParaRPr lang="en-US" altLang="en-US" sz="2400" dirty="0">
              <a:solidFill>
                <a:srgbClr val="FF0000"/>
              </a:solidFill>
              <a:latin typeface="Arial" panose="020B0604020202020204" pitchFamily="34" charset="0"/>
            </a:endParaRPr>
          </a:p>
          <a:p>
            <a:pPr lvl="1" algn="l" eaLnBrk="1" hangingPunct="1"/>
            <a:r>
              <a:rPr lang="en-US" altLang="en-US" sz="2400" dirty="0">
                <a:solidFill>
                  <a:schemeClr val="tx1"/>
                </a:solidFill>
                <a:latin typeface="Arial" panose="020B0604020202020204" pitchFamily="34" charset="0"/>
              </a:rPr>
              <a:t>reaching age 70 </a:t>
            </a:r>
          </a:p>
          <a:p>
            <a:pPr marL="457200" lvl="1" indent="0" algn="l" eaLnBrk="1" hangingPunct="1">
              <a:buNone/>
            </a:pPr>
            <a:endParaRPr lang="en-US" altLang="en-US" sz="2400" dirty="0">
              <a:solidFill>
                <a:schemeClr val="tx1"/>
              </a:solidFill>
              <a:latin typeface="Times New Roman" panose="02020603050405020304" pitchFamily="18" charset="0"/>
            </a:endParaRPr>
          </a:p>
        </p:txBody>
      </p:sp>
      <p:sp>
        <p:nvSpPr>
          <p:cNvPr id="25" name="TextBox 18"/>
          <p:cNvSpPr txBox="1">
            <a:spLocks noChangeArrowheads="1"/>
          </p:cNvSpPr>
          <p:nvPr/>
        </p:nvSpPr>
        <p:spPr bwMode="auto">
          <a:xfrm>
            <a:off x="2362200" y="599849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t>60</a:t>
            </a:r>
          </a:p>
        </p:txBody>
      </p:sp>
      <p:cxnSp>
        <p:nvCxnSpPr>
          <p:cNvPr id="27" name="Straight Connector 20"/>
          <p:cNvCxnSpPr>
            <a:cxnSpLocks noChangeShapeType="1"/>
          </p:cNvCxnSpPr>
          <p:nvPr/>
        </p:nvCxnSpPr>
        <p:spPr bwMode="auto">
          <a:xfrm>
            <a:off x="2166145" y="5302250"/>
            <a:ext cx="5555" cy="6096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8" name="TextBox 21"/>
          <p:cNvSpPr txBox="1">
            <a:spLocks noChangeArrowheads="1"/>
          </p:cNvSpPr>
          <p:nvPr/>
        </p:nvSpPr>
        <p:spPr bwMode="auto">
          <a:xfrm>
            <a:off x="1928813" y="599849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t>58</a:t>
            </a:r>
          </a:p>
        </p:txBody>
      </p:sp>
      <p:sp>
        <p:nvSpPr>
          <p:cNvPr id="29" name="Left Brace 12"/>
          <p:cNvSpPr>
            <a:spLocks/>
          </p:cNvSpPr>
          <p:nvPr/>
        </p:nvSpPr>
        <p:spPr bwMode="auto">
          <a:xfrm rot="5400000">
            <a:off x="3826493" y="3315050"/>
            <a:ext cx="266393" cy="3587090"/>
          </a:xfrm>
          <a:prstGeom prst="leftBrace">
            <a:avLst>
              <a:gd name="adj1" fmla="val 8277"/>
              <a:gd name="adj2"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sp>
        <p:nvSpPr>
          <p:cNvPr id="30" name="Left Brace 23"/>
          <p:cNvSpPr>
            <a:spLocks/>
          </p:cNvSpPr>
          <p:nvPr/>
        </p:nvSpPr>
        <p:spPr bwMode="auto">
          <a:xfrm rot="5400000">
            <a:off x="4302963" y="2637810"/>
            <a:ext cx="183926" cy="3532054"/>
          </a:xfrm>
          <a:prstGeom prst="leftBrace">
            <a:avLst>
              <a:gd name="adj1" fmla="val 8385"/>
              <a:gd name="adj2"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sp>
        <p:nvSpPr>
          <p:cNvPr id="31" name="TextBox 30"/>
          <p:cNvSpPr txBox="1"/>
          <p:nvPr/>
        </p:nvSpPr>
        <p:spPr>
          <a:xfrm>
            <a:off x="2756626" y="3881735"/>
            <a:ext cx="3276599" cy="461665"/>
          </a:xfrm>
          <a:prstGeom prst="rect">
            <a:avLst/>
          </a:prstGeom>
          <a:noFill/>
        </p:spPr>
        <p:txBody>
          <a:bodyPr wrap="square" rtlCol="0">
            <a:spAutoFit/>
          </a:bodyPr>
          <a:lstStyle/>
          <a:p>
            <a:pPr algn="ctr"/>
            <a:r>
              <a:rPr lang="en-US" sz="2400" dirty="0"/>
              <a:t>360 payments (30 </a:t>
            </a:r>
            <a:r>
              <a:rPr lang="en-US" sz="2400" dirty="0" err="1"/>
              <a:t>yrs</a:t>
            </a:r>
            <a:r>
              <a:rPr lang="en-US" sz="2400" dirty="0"/>
              <a:t>)</a:t>
            </a:r>
          </a:p>
        </p:txBody>
      </p:sp>
      <p:cxnSp>
        <p:nvCxnSpPr>
          <p:cNvPr id="32" name="Straight Connector 3"/>
          <p:cNvCxnSpPr>
            <a:cxnSpLocks noChangeShapeType="1"/>
          </p:cNvCxnSpPr>
          <p:nvPr/>
        </p:nvCxnSpPr>
        <p:spPr bwMode="auto">
          <a:xfrm>
            <a:off x="1028700" y="5638800"/>
            <a:ext cx="59055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3" name="TextBox 32"/>
          <p:cNvSpPr txBox="1"/>
          <p:nvPr/>
        </p:nvSpPr>
        <p:spPr>
          <a:xfrm>
            <a:off x="2345454" y="4572000"/>
            <a:ext cx="3248005" cy="461665"/>
          </a:xfrm>
          <a:prstGeom prst="rect">
            <a:avLst/>
          </a:prstGeom>
          <a:noFill/>
        </p:spPr>
        <p:txBody>
          <a:bodyPr wrap="none" rtlCol="0">
            <a:spAutoFit/>
          </a:bodyPr>
          <a:lstStyle/>
          <a:p>
            <a:pPr algn="ctr"/>
            <a:r>
              <a:rPr lang="en-US" sz="2400" dirty="0"/>
              <a:t>360 payments (30 </a:t>
            </a:r>
            <a:r>
              <a:rPr lang="en-US" sz="2400" dirty="0" err="1"/>
              <a:t>yrs</a:t>
            </a:r>
            <a:r>
              <a:rPr lang="en-US" sz="2400" dirty="0"/>
              <a:t>)</a:t>
            </a:r>
          </a:p>
        </p:txBody>
      </p:sp>
      <p:sp>
        <p:nvSpPr>
          <p:cNvPr id="34" name="TextBox 11"/>
          <p:cNvSpPr txBox="1">
            <a:spLocks noChangeArrowheads="1"/>
          </p:cNvSpPr>
          <p:nvPr/>
        </p:nvSpPr>
        <p:spPr bwMode="auto">
          <a:xfrm>
            <a:off x="3733800" y="599849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solidFill>
                  <a:srgbClr val="FF0000"/>
                </a:solidFill>
              </a:rPr>
              <a:t>70</a:t>
            </a:r>
          </a:p>
        </p:txBody>
      </p:sp>
      <p:cxnSp>
        <p:nvCxnSpPr>
          <p:cNvPr id="40" name="Straight Connector 20"/>
          <p:cNvCxnSpPr>
            <a:cxnSpLocks noChangeShapeType="1"/>
          </p:cNvCxnSpPr>
          <p:nvPr/>
        </p:nvCxnSpPr>
        <p:spPr bwMode="auto">
          <a:xfrm>
            <a:off x="2624540" y="5277054"/>
            <a:ext cx="5555" cy="6096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1" name="Straight Connector 20"/>
          <p:cNvCxnSpPr>
            <a:cxnSpLocks noChangeShapeType="1"/>
          </p:cNvCxnSpPr>
          <p:nvPr/>
        </p:nvCxnSpPr>
        <p:spPr bwMode="auto">
          <a:xfrm>
            <a:off x="3951154" y="5342504"/>
            <a:ext cx="5555" cy="558004"/>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20"/>
          <p:cNvCxnSpPr>
            <a:cxnSpLocks noChangeShapeType="1"/>
          </p:cNvCxnSpPr>
          <p:nvPr/>
        </p:nvCxnSpPr>
        <p:spPr bwMode="auto">
          <a:xfrm>
            <a:off x="5753236" y="5313527"/>
            <a:ext cx="5555" cy="6096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20"/>
          <p:cNvCxnSpPr>
            <a:cxnSpLocks noChangeShapeType="1"/>
          </p:cNvCxnSpPr>
          <p:nvPr/>
        </p:nvCxnSpPr>
        <p:spPr bwMode="auto">
          <a:xfrm>
            <a:off x="6160954" y="5257800"/>
            <a:ext cx="5555" cy="6096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0" name="TextBox 18"/>
          <p:cNvSpPr txBox="1">
            <a:spLocks noChangeArrowheads="1"/>
          </p:cNvSpPr>
          <p:nvPr/>
        </p:nvSpPr>
        <p:spPr bwMode="auto">
          <a:xfrm>
            <a:off x="5943600" y="599849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t>90</a:t>
            </a:r>
          </a:p>
        </p:txBody>
      </p:sp>
      <p:sp>
        <p:nvSpPr>
          <p:cNvPr id="21" name="TextBox 18"/>
          <p:cNvSpPr txBox="1">
            <a:spLocks noChangeArrowheads="1"/>
          </p:cNvSpPr>
          <p:nvPr/>
        </p:nvSpPr>
        <p:spPr bwMode="auto">
          <a:xfrm>
            <a:off x="5492091" y="599849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t>88</a:t>
            </a:r>
          </a:p>
        </p:txBody>
      </p:sp>
    </p:spTree>
    <p:extLst>
      <p:ext uri="{BB962C8B-B14F-4D97-AF65-F5344CB8AC3E}">
        <p14:creationId xmlns:p14="http://schemas.microsoft.com/office/powerpoint/2010/main" val="2668653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0" presetClass="entr" presetSubtype="0" fill="hold" grpId="1"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9"/>
                                        </p:tgtEl>
                                      </p:cBhvr>
                                    </p:animEffect>
                                    <p:set>
                                      <p:cBhvr>
                                        <p:cTn id="30" dur="1" fill="hold">
                                          <p:stCondLst>
                                            <p:cond delay="499"/>
                                          </p:stCondLst>
                                        </p:cTn>
                                        <p:tgtEl>
                                          <p:spTgt spid="29"/>
                                        </p:tgtEl>
                                        <p:attrNameLst>
                                          <p:attrName>style.visibility</p:attrName>
                                        </p:attrNameLst>
                                      </p:cBhvr>
                                      <p:to>
                                        <p:strVal val="hidden"/>
                                      </p:to>
                                    </p:set>
                                  </p:childTnLst>
                                </p:cTn>
                              </p:par>
                              <p:par>
                                <p:cTn id="31" presetID="10" presetClass="exit" presetSubtype="0" fill="hold" grpId="2" nodeType="withEffect">
                                  <p:stCondLst>
                                    <p:cond delay="0"/>
                                  </p:stCondLst>
                                  <p:childTnLst>
                                    <p:animEffect transition="out" filter="fade">
                                      <p:cBhvr>
                                        <p:cTn id="32" dur="500"/>
                                        <p:tgtEl>
                                          <p:spTgt spid="33"/>
                                        </p:tgtEl>
                                      </p:cBhvr>
                                    </p:animEffect>
                                    <p:set>
                                      <p:cBhvr>
                                        <p:cTn id="33"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p:bldP spid="31" grpId="1"/>
      <p:bldP spid="33" grpId="0"/>
      <p:bldP spid="33" grpId="1"/>
      <p:bldP spid="33" grpId="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B2A16F-87EE-42F1-B913-5228097E4F67}"/>
              </a:ext>
            </a:extLst>
          </p:cNvPr>
          <p:cNvSpPr>
            <a:spLocks noGrp="1"/>
          </p:cNvSpPr>
          <p:nvPr>
            <p:ph type="title"/>
          </p:nvPr>
        </p:nvSpPr>
        <p:spPr>
          <a:xfrm>
            <a:off x="646906" y="529683"/>
            <a:ext cx="7886700" cy="891172"/>
          </a:xfrm>
        </p:spPr>
        <p:txBody>
          <a:bodyPr>
            <a:normAutofit/>
          </a:bodyPr>
          <a:lstStyle/>
          <a:p>
            <a:pPr algn="ctr"/>
            <a:r>
              <a:rPr lang="en-US" altLang="en-US" sz="3200" b="1" kern="0" dirty="0">
                <a:solidFill>
                  <a:schemeClr val="tx1"/>
                </a:solidFill>
              </a:rPr>
              <a:t>SBP Termination Feature</a:t>
            </a:r>
            <a:endParaRPr lang="en-US" dirty="0"/>
          </a:p>
        </p:txBody>
      </p:sp>
      <p:sp>
        <p:nvSpPr>
          <p:cNvPr id="4" name="Content Placeholder 3">
            <a:extLst>
              <a:ext uri="{FF2B5EF4-FFF2-40B4-BE49-F238E27FC236}">
                <a16:creationId xmlns:a16="http://schemas.microsoft.com/office/drawing/2014/main" id="{8D17CD17-F42C-6E77-BE88-9A9B0B6C250D}"/>
              </a:ext>
            </a:extLst>
          </p:cNvPr>
          <p:cNvSpPr>
            <a:spLocks noGrp="1"/>
          </p:cNvSpPr>
          <p:nvPr>
            <p:ph idx="1"/>
          </p:nvPr>
        </p:nvSpPr>
        <p:spPr>
          <a:xfrm>
            <a:off x="422733" y="4342580"/>
            <a:ext cx="8298534" cy="2202558"/>
          </a:xfrm>
        </p:spPr>
        <p:txBody>
          <a:bodyPr>
            <a:noAutofit/>
          </a:bodyPr>
          <a:lstStyle/>
          <a:p>
            <a:pPr marL="285750" indent="-285750" eaLnBrk="1" hangingPunct="1">
              <a:lnSpc>
                <a:spcPct val="90000"/>
              </a:lnSpc>
              <a:buFont typeface="Arial" panose="020B0604020202020204" pitchFamily="34" charset="0"/>
              <a:buChar char="•"/>
              <a:defRPr/>
            </a:pPr>
            <a:r>
              <a:rPr lang="en-US" altLang="en-US" dirty="0"/>
              <a:t>Spouse concurrence required</a:t>
            </a:r>
          </a:p>
          <a:p>
            <a:pPr marL="285750" indent="-285750" eaLnBrk="1" hangingPunct="1">
              <a:lnSpc>
                <a:spcPct val="90000"/>
              </a:lnSpc>
              <a:buFont typeface="Arial" panose="020B0604020202020204" pitchFamily="34" charset="0"/>
              <a:buChar char="•"/>
              <a:defRPr/>
            </a:pPr>
            <a:r>
              <a:rPr lang="en-US" altLang="en-US" dirty="0"/>
              <a:t>Barred from future enrollment </a:t>
            </a:r>
          </a:p>
          <a:p>
            <a:pPr marL="285750" indent="-285750" eaLnBrk="1" hangingPunct="1">
              <a:lnSpc>
                <a:spcPct val="90000"/>
              </a:lnSpc>
              <a:buFont typeface="Arial" panose="020B0604020202020204" pitchFamily="34" charset="0"/>
              <a:buChar char="•"/>
              <a:defRPr/>
            </a:pPr>
            <a:r>
              <a:rPr lang="en-US" altLang="en-US" dirty="0"/>
              <a:t>No refund of past premiums</a:t>
            </a:r>
          </a:p>
          <a:p>
            <a:pPr marL="285750" indent="-285750" eaLnBrk="1" hangingPunct="1">
              <a:lnSpc>
                <a:spcPct val="90000"/>
              </a:lnSpc>
              <a:buFont typeface="Arial" panose="020B0604020202020204" pitchFamily="34" charset="0"/>
              <a:buChar char="•"/>
              <a:defRPr/>
            </a:pPr>
            <a:r>
              <a:rPr lang="en-US" altLang="en-US" dirty="0"/>
              <a:t>Law change acknowledges need for flexibility</a:t>
            </a:r>
          </a:p>
          <a:p>
            <a:pPr marL="285750" indent="-285750" eaLnBrk="1" hangingPunct="1">
              <a:lnSpc>
                <a:spcPct val="110000"/>
              </a:lnSpc>
              <a:buFont typeface="Arial" panose="020B0604020202020204" pitchFamily="34" charset="0"/>
              <a:buChar char="•"/>
              <a:defRPr/>
            </a:pPr>
            <a:r>
              <a:rPr lang="en-US" altLang="en-US" dirty="0"/>
              <a:t>One-time only termination for those already retired two years (17 May 98 - 16 May 99)</a:t>
            </a:r>
          </a:p>
          <a:p>
            <a:pPr marL="0" indent="0" eaLnBrk="1" hangingPunct="1">
              <a:lnSpc>
                <a:spcPct val="110000"/>
              </a:lnSpc>
              <a:buNone/>
              <a:defRPr/>
            </a:pPr>
            <a:r>
              <a:rPr lang="en-US" altLang="en-US" b="1" dirty="0">
                <a:solidFill>
                  <a:srgbClr val="FF0000"/>
                </a:solidFill>
              </a:rPr>
              <a:t>*Note:  </a:t>
            </a:r>
            <a:r>
              <a:rPr lang="en-US" altLang="en-US" dirty="0">
                <a:solidFill>
                  <a:srgbClr val="FF0000"/>
                </a:solidFill>
              </a:rPr>
              <a:t>Does </a:t>
            </a:r>
            <a:r>
              <a:rPr lang="en-US" altLang="en-US" b="1" dirty="0">
                <a:solidFill>
                  <a:srgbClr val="FF0000"/>
                </a:solidFill>
              </a:rPr>
              <a:t>NOT</a:t>
            </a:r>
            <a:r>
              <a:rPr lang="en-US" altLang="en-US" dirty="0">
                <a:solidFill>
                  <a:srgbClr val="FF0000"/>
                </a:solidFill>
              </a:rPr>
              <a:t> stop RCSBP premiums which are for coverage already received</a:t>
            </a:r>
          </a:p>
        </p:txBody>
      </p:sp>
      <p:grpSp>
        <p:nvGrpSpPr>
          <p:cNvPr id="8" name="Group 10">
            <a:extLst>
              <a:ext uri="{FF2B5EF4-FFF2-40B4-BE49-F238E27FC236}">
                <a16:creationId xmlns:a16="http://schemas.microsoft.com/office/drawing/2014/main" id="{7E9D3587-707A-2075-ED40-F42798BBC286}"/>
              </a:ext>
            </a:extLst>
          </p:cNvPr>
          <p:cNvGrpSpPr>
            <a:grpSpLocks/>
          </p:cNvGrpSpPr>
          <p:nvPr/>
        </p:nvGrpSpPr>
        <p:grpSpPr bwMode="auto">
          <a:xfrm>
            <a:off x="4425950" y="2134655"/>
            <a:ext cx="3459163" cy="1568685"/>
            <a:chOff x="6232396" y="935036"/>
            <a:chExt cx="2532062" cy="2189163"/>
          </a:xfrm>
          <a:solidFill>
            <a:schemeClr val="accent3"/>
          </a:solidFill>
        </p:grpSpPr>
        <p:sp>
          <p:nvSpPr>
            <p:cNvPr id="10" name="Rectangle 9">
              <a:extLst>
                <a:ext uri="{FF2B5EF4-FFF2-40B4-BE49-F238E27FC236}">
                  <a16:creationId xmlns:a16="http://schemas.microsoft.com/office/drawing/2014/main" id="{6F03A145-4A16-C77D-72A9-B4637D556874}"/>
                </a:ext>
              </a:extLst>
            </p:cNvPr>
            <p:cNvSpPr/>
            <p:nvPr/>
          </p:nvSpPr>
          <p:spPr>
            <a:xfrm>
              <a:off x="6232396" y="935036"/>
              <a:ext cx="2532062" cy="21891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 name="TextBox 21">
              <a:extLst>
                <a:ext uri="{FF2B5EF4-FFF2-40B4-BE49-F238E27FC236}">
                  <a16:creationId xmlns:a16="http://schemas.microsoft.com/office/drawing/2014/main" id="{587D1D82-E889-AAA5-D953-187E73B343E2}"/>
                </a:ext>
              </a:extLst>
            </p:cNvPr>
            <p:cNvSpPr txBox="1">
              <a:spLocks noChangeArrowheads="1"/>
            </p:cNvSpPr>
            <p:nvPr/>
          </p:nvSpPr>
          <p:spPr bwMode="auto">
            <a:xfrm>
              <a:off x="6590996" y="935039"/>
              <a:ext cx="1893887" cy="5154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No SBP</a:t>
              </a:r>
            </a:p>
          </p:txBody>
        </p:sp>
      </p:grpSp>
      <p:sp>
        <p:nvSpPr>
          <p:cNvPr id="13" name="Rectangle 167940">
            <a:extLst>
              <a:ext uri="{FF2B5EF4-FFF2-40B4-BE49-F238E27FC236}">
                <a16:creationId xmlns:a16="http://schemas.microsoft.com/office/drawing/2014/main" id="{674BD5ED-E196-453E-933A-03A3F5898B64}"/>
              </a:ext>
            </a:extLst>
          </p:cNvPr>
          <p:cNvSpPr>
            <a:spLocks noChangeArrowheads="1"/>
          </p:cNvSpPr>
          <p:nvPr/>
        </p:nvSpPr>
        <p:spPr bwMode="auto">
          <a:xfrm>
            <a:off x="2249488" y="2134655"/>
            <a:ext cx="2170112" cy="1567098"/>
          </a:xfrm>
          <a:prstGeom prst="rect">
            <a:avLst/>
          </a:prstGeom>
          <a:solidFill>
            <a:schemeClr val="accent1"/>
          </a:solidFill>
          <a:ln w="952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grpSp>
        <p:nvGrpSpPr>
          <p:cNvPr id="16" name="Group 10">
            <a:extLst>
              <a:ext uri="{FF2B5EF4-FFF2-40B4-BE49-F238E27FC236}">
                <a16:creationId xmlns:a16="http://schemas.microsoft.com/office/drawing/2014/main" id="{AB0AA3EC-C68B-8072-7092-489C40169874}"/>
              </a:ext>
            </a:extLst>
          </p:cNvPr>
          <p:cNvGrpSpPr>
            <a:grpSpLocks/>
          </p:cNvGrpSpPr>
          <p:nvPr/>
        </p:nvGrpSpPr>
        <p:grpSpPr bwMode="auto">
          <a:xfrm>
            <a:off x="1219200" y="2134655"/>
            <a:ext cx="1027113" cy="1590910"/>
            <a:chOff x="6232396" y="935036"/>
            <a:chExt cx="2532062" cy="2189163"/>
          </a:xfrm>
          <a:solidFill>
            <a:schemeClr val="accent6"/>
          </a:solidFill>
        </p:grpSpPr>
        <p:sp>
          <p:nvSpPr>
            <p:cNvPr id="17" name="Rectangle 16">
              <a:extLst>
                <a:ext uri="{FF2B5EF4-FFF2-40B4-BE49-F238E27FC236}">
                  <a16:creationId xmlns:a16="http://schemas.microsoft.com/office/drawing/2014/main" id="{2769B200-3DEF-27E6-93C4-482086610972}"/>
                </a:ext>
              </a:extLst>
            </p:cNvPr>
            <p:cNvSpPr/>
            <p:nvPr/>
          </p:nvSpPr>
          <p:spPr>
            <a:xfrm>
              <a:off x="6232396" y="935036"/>
              <a:ext cx="2532062" cy="21891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21">
              <a:extLst>
                <a:ext uri="{FF2B5EF4-FFF2-40B4-BE49-F238E27FC236}">
                  <a16:creationId xmlns:a16="http://schemas.microsoft.com/office/drawing/2014/main" id="{7AA8832B-BF60-CA81-A892-80B39ACF1ECC}"/>
                </a:ext>
              </a:extLst>
            </p:cNvPr>
            <p:cNvSpPr txBox="1">
              <a:spLocks noChangeArrowheads="1"/>
            </p:cNvSpPr>
            <p:nvPr/>
          </p:nvSpPr>
          <p:spPr bwMode="auto">
            <a:xfrm>
              <a:off x="6590996" y="935039"/>
              <a:ext cx="1893887" cy="3120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SBP</a:t>
              </a:r>
            </a:p>
          </p:txBody>
        </p:sp>
      </p:grpSp>
      <p:cxnSp>
        <p:nvCxnSpPr>
          <p:cNvPr id="21" name="Straight Connector 20">
            <a:extLst>
              <a:ext uri="{FF2B5EF4-FFF2-40B4-BE49-F238E27FC236}">
                <a16:creationId xmlns:a16="http://schemas.microsoft.com/office/drawing/2014/main" id="{52D5BE77-E11D-8A3E-E186-3FBA8B70ABAE}"/>
              </a:ext>
            </a:extLst>
          </p:cNvPr>
          <p:cNvCxnSpPr>
            <a:cxnSpLocks/>
          </p:cNvCxnSpPr>
          <p:nvPr/>
        </p:nvCxnSpPr>
        <p:spPr>
          <a:xfrm flipH="1">
            <a:off x="1227138" y="2134655"/>
            <a:ext cx="24120" cy="15797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839827-A5D8-2660-6AE4-17CF9B9227F5}"/>
              </a:ext>
            </a:extLst>
          </p:cNvPr>
          <p:cNvCxnSpPr/>
          <p:nvPr/>
        </p:nvCxnSpPr>
        <p:spPr bwMode="auto">
          <a:xfrm flipH="1">
            <a:off x="2246312" y="1659119"/>
            <a:ext cx="0" cy="206644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EC7F7A5-7709-78D6-7E97-B7E6D412760E}"/>
              </a:ext>
            </a:extLst>
          </p:cNvPr>
          <p:cNvCxnSpPr/>
          <p:nvPr/>
        </p:nvCxnSpPr>
        <p:spPr bwMode="auto">
          <a:xfrm>
            <a:off x="4419600" y="1697817"/>
            <a:ext cx="6351" cy="202774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38">
            <a:extLst>
              <a:ext uri="{FF2B5EF4-FFF2-40B4-BE49-F238E27FC236}">
                <a16:creationId xmlns:a16="http://schemas.microsoft.com/office/drawing/2014/main" id="{734F252E-8883-DE9B-BF27-2D743BB33CF0}"/>
              </a:ext>
            </a:extLst>
          </p:cNvPr>
          <p:cNvSpPr txBox="1">
            <a:spLocks noChangeArrowheads="1"/>
          </p:cNvSpPr>
          <p:nvPr/>
        </p:nvSpPr>
        <p:spPr bwMode="auto">
          <a:xfrm>
            <a:off x="1793296" y="1279037"/>
            <a:ext cx="939112" cy="584775"/>
          </a:xfrm>
          <a:prstGeom prst="rect">
            <a:avLst/>
          </a:prstGeom>
          <a:solidFill>
            <a:schemeClr val="bg1"/>
          </a:solidFill>
          <a:ln w="9525">
            <a:solidFill>
              <a:srgbClr val="FF0000"/>
            </a:solidFill>
            <a:miter lim="800000"/>
            <a:headEnd/>
            <a:tailEnd/>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dirty="0"/>
              <a:t>25th month</a:t>
            </a:r>
          </a:p>
        </p:txBody>
      </p:sp>
      <p:sp>
        <p:nvSpPr>
          <p:cNvPr id="27" name="TextBox 39">
            <a:extLst>
              <a:ext uri="{FF2B5EF4-FFF2-40B4-BE49-F238E27FC236}">
                <a16:creationId xmlns:a16="http://schemas.microsoft.com/office/drawing/2014/main" id="{FDA55F33-DB1E-CFF9-2116-644CF66929A4}"/>
              </a:ext>
            </a:extLst>
          </p:cNvPr>
          <p:cNvSpPr txBox="1">
            <a:spLocks noChangeArrowheads="1"/>
          </p:cNvSpPr>
          <p:nvPr/>
        </p:nvSpPr>
        <p:spPr bwMode="auto">
          <a:xfrm>
            <a:off x="3916237" y="1305930"/>
            <a:ext cx="922589" cy="584775"/>
          </a:xfrm>
          <a:prstGeom prst="rect">
            <a:avLst/>
          </a:prstGeom>
          <a:solidFill>
            <a:schemeClr val="bg1"/>
          </a:solidFill>
          <a:ln w="9525">
            <a:solidFill>
              <a:srgbClr val="FF0000"/>
            </a:solidFill>
            <a:miter lim="800000"/>
            <a:headEnd/>
            <a:tailEnd/>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dirty="0"/>
              <a:t>36th month</a:t>
            </a:r>
          </a:p>
        </p:txBody>
      </p:sp>
      <p:sp>
        <p:nvSpPr>
          <p:cNvPr id="28" name="Left-Right Arrow 17">
            <a:extLst>
              <a:ext uri="{FF2B5EF4-FFF2-40B4-BE49-F238E27FC236}">
                <a16:creationId xmlns:a16="http://schemas.microsoft.com/office/drawing/2014/main" id="{412EBDDE-2466-376F-27E1-AA54EB647327}"/>
              </a:ext>
            </a:extLst>
          </p:cNvPr>
          <p:cNvSpPr/>
          <p:nvPr/>
        </p:nvSpPr>
        <p:spPr bwMode="auto">
          <a:xfrm>
            <a:off x="2286000" y="2178143"/>
            <a:ext cx="2074863" cy="648183"/>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 Arial"/>
              </a:rPr>
              <a:t>1 year</a:t>
            </a:r>
          </a:p>
        </p:txBody>
      </p:sp>
      <p:cxnSp>
        <p:nvCxnSpPr>
          <p:cNvPr id="31" name="Straight Connector 30">
            <a:extLst>
              <a:ext uri="{FF2B5EF4-FFF2-40B4-BE49-F238E27FC236}">
                <a16:creationId xmlns:a16="http://schemas.microsoft.com/office/drawing/2014/main" id="{986713A9-5763-1305-0A4D-CA7512DDF078}"/>
              </a:ext>
            </a:extLst>
          </p:cNvPr>
          <p:cNvCxnSpPr>
            <a:cxnSpLocks/>
          </p:cNvCxnSpPr>
          <p:nvPr/>
        </p:nvCxnSpPr>
        <p:spPr>
          <a:xfrm>
            <a:off x="7884981" y="2130686"/>
            <a:ext cx="0" cy="15686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903F0E-CC86-03C3-8D58-A224AD66E524}"/>
              </a:ext>
            </a:extLst>
          </p:cNvPr>
          <p:cNvCxnSpPr/>
          <p:nvPr/>
        </p:nvCxnSpPr>
        <p:spPr>
          <a:xfrm flipH="1">
            <a:off x="1219200" y="3703340"/>
            <a:ext cx="6705600" cy="222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21">
            <a:extLst>
              <a:ext uri="{FF2B5EF4-FFF2-40B4-BE49-F238E27FC236}">
                <a16:creationId xmlns:a16="http://schemas.microsoft.com/office/drawing/2014/main" id="{09208B28-2429-96C4-1E8B-4A8BE335CEDE}"/>
              </a:ext>
            </a:extLst>
          </p:cNvPr>
          <p:cNvSpPr txBox="1">
            <a:spLocks noChangeArrowheads="1"/>
          </p:cNvSpPr>
          <p:nvPr/>
        </p:nvSpPr>
        <p:spPr bwMode="auto">
          <a:xfrm>
            <a:off x="2628120" y="2682725"/>
            <a:ext cx="13786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dirty="0"/>
              <a:t>Termination Period</a:t>
            </a:r>
          </a:p>
        </p:txBody>
      </p:sp>
      <p:sp>
        <p:nvSpPr>
          <p:cNvPr id="35" name="Oval 71">
            <a:extLst>
              <a:ext uri="{FF2B5EF4-FFF2-40B4-BE49-F238E27FC236}">
                <a16:creationId xmlns:a16="http://schemas.microsoft.com/office/drawing/2014/main" id="{191DEC80-94E2-83C5-A4E2-E64010AF8F7A}"/>
              </a:ext>
            </a:extLst>
          </p:cNvPr>
          <p:cNvSpPr>
            <a:spLocks noChangeArrowheads="1"/>
          </p:cNvSpPr>
          <p:nvPr/>
        </p:nvSpPr>
        <p:spPr bwMode="auto">
          <a:xfrm>
            <a:off x="1146861" y="3661663"/>
            <a:ext cx="185738" cy="145257"/>
          </a:xfrm>
          <a:prstGeom prst="ellipse">
            <a:avLst/>
          </a:prstGeom>
          <a:solidFill>
            <a:schemeClr val="accent6"/>
          </a:solidFill>
          <a:ln w="28575" algn="ctr">
            <a:solidFill>
              <a:schemeClr val="accent6"/>
            </a:solidFill>
            <a:round/>
            <a:headEnd/>
            <a:tailEnd/>
          </a:ln>
        </p:spPr>
        <p:txBody>
          <a:bodyPr anchor="ct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p>
        </p:txBody>
      </p:sp>
      <p:sp>
        <p:nvSpPr>
          <p:cNvPr id="36" name="Rectangle 22">
            <a:extLst>
              <a:ext uri="{FF2B5EF4-FFF2-40B4-BE49-F238E27FC236}">
                <a16:creationId xmlns:a16="http://schemas.microsoft.com/office/drawing/2014/main" id="{FA2BB54B-3C0E-C562-788B-4C92602F7C2E}"/>
              </a:ext>
            </a:extLst>
          </p:cNvPr>
          <p:cNvSpPr>
            <a:spLocks noChangeArrowheads="1"/>
          </p:cNvSpPr>
          <p:nvPr/>
        </p:nvSpPr>
        <p:spPr bwMode="auto">
          <a:xfrm>
            <a:off x="468313" y="3760177"/>
            <a:ext cx="152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dirty="0"/>
              <a:t>Retired Pay</a:t>
            </a:r>
          </a:p>
          <a:p>
            <a:pPr algn="ctr"/>
            <a:r>
              <a:rPr lang="en-US" altLang="en-US" sz="1600" b="1" dirty="0"/>
              <a:t>Starts </a:t>
            </a:r>
          </a:p>
        </p:txBody>
      </p:sp>
      <p:sp>
        <p:nvSpPr>
          <p:cNvPr id="2" name="TextBox 28673">
            <a:extLst>
              <a:ext uri="{FF2B5EF4-FFF2-40B4-BE49-F238E27FC236}">
                <a16:creationId xmlns:a16="http://schemas.microsoft.com/office/drawing/2014/main" id="{1C787E14-2AF1-AFF4-E674-2D23BF527062}"/>
              </a:ext>
            </a:extLst>
          </p:cNvPr>
          <p:cNvSpPr txBox="1">
            <a:spLocks noChangeArrowheads="1"/>
          </p:cNvSpPr>
          <p:nvPr/>
        </p:nvSpPr>
        <p:spPr bwMode="auto">
          <a:xfrm>
            <a:off x="1055278" y="3187749"/>
            <a:ext cx="355600" cy="4619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solidFill>
                  <a:srgbClr val="FF0000"/>
                </a:solidFill>
              </a:rPr>
              <a:t>$</a:t>
            </a:r>
          </a:p>
        </p:txBody>
      </p:sp>
      <p:sp>
        <p:nvSpPr>
          <p:cNvPr id="3" name="TextBox 20">
            <a:extLst>
              <a:ext uri="{FF2B5EF4-FFF2-40B4-BE49-F238E27FC236}">
                <a16:creationId xmlns:a16="http://schemas.microsoft.com/office/drawing/2014/main" id="{CE4F6C71-B146-B1B7-52B6-D28BF983B81E}"/>
              </a:ext>
            </a:extLst>
          </p:cNvPr>
          <p:cNvSpPr txBox="1">
            <a:spLocks noChangeArrowheads="1"/>
          </p:cNvSpPr>
          <p:nvPr/>
        </p:nvSpPr>
        <p:spPr bwMode="auto">
          <a:xfrm>
            <a:off x="1276940" y="3230611"/>
            <a:ext cx="2271713"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solidFill>
                  <a:srgbClr val="FF0000"/>
                </a:solidFill>
              </a:rPr>
              <a:t>RCSBP Premiums</a:t>
            </a:r>
          </a:p>
        </p:txBody>
      </p:sp>
      <p:cxnSp>
        <p:nvCxnSpPr>
          <p:cNvPr id="6" name="Straight Arrow Connector 64">
            <a:extLst>
              <a:ext uri="{FF2B5EF4-FFF2-40B4-BE49-F238E27FC236}">
                <a16:creationId xmlns:a16="http://schemas.microsoft.com/office/drawing/2014/main" id="{39007C6C-9E67-62DA-60A5-52C0646A7387}"/>
              </a:ext>
            </a:extLst>
          </p:cNvPr>
          <p:cNvCxnSpPr>
            <a:cxnSpLocks noChangeShapeType="1"/>
          </p:cNvCxnSpPr>
          <p:nvPr/>
        </p:nvCxnSpPr>
        <p:spPr bwMode="auto">
          <a:xfrm>
            <a:off x="3448482" y="3443836"/>
            <a:ext cx="4356570" cy="0"/>
          </a:xfrm>
          <a:prstGeom prst="straightConnector1">
            <a:avLst/>
          </a:prstGeom>
          <a:noFill/>
          <a:ln w="57150" algn="ctr">
            <a:solidFill>
              <a:schemeClr val="accent5"/>
            </a:solidFill>
            <a:round/>
            <a:headEnd type="none" w="lg" len="lg"/>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12" name="Rectangle 120"/>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The Bottom Line</a:t>
            </a:r>
            <a:endParaRPr lang="en-US" altLang="en-US" b="1" dirty="0">
              <a:solidFill>
                <a:schemeClr val="accent2"/>
              </a:solidFill>
              <a:latin typeface="Arial" panose="020B0604020202020204" pitchFamily="34" charset="0"/>
            </a:endParaRPr>
          </a:p>
        </p:txBody>
      </p:sp>
      <p:sp>
        <p:nvSpPr>
          <p:cNvPr id="8313" name="Rectangle 121"/>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algn="ctr" eaLnBrk="1" hangingPunct="1">
              <a:lnSpc>
                <a:spcPct val="100000"/>
              </a:lnSpc>
              <a:buFontTx/>
              <a:buNone/>
            </a:pPr>
            <a:r>
              <a:rPr lang="en-US" altLang="en-US" sz="2800" dirty="0">
                <a:latin typeface="Arial" panose="020B0604020202020204" pitchFamily="34" charset="0"/>
              </a:rPr>
              <a:t>If the RC Soldier dies prior to receipt of retired pay the retired pay </a:t>
            </a:r>
            <a:r>
              <a:rPr lang="en-US" altLang="en-US" sz="2800" b="1" dirty="0">
                <a:latin typeface="Arial" panose="020B0604020202020204" pitchFamily="34" charset="0"/>
              </a:rPr>
              <a:t>NEVER </a:t>
            </a:r>
            <a:r>
              <a:rPr lang="en-US" altLang="en-US" sz="2800" dirty="0">
                <a:latin typeface="Arial" panose="020B0604020202020204" pitchFamily="34" charset="0"/>
              </a:rPr>
              <a:t>pays out.</a:t>
            </a:r>
          </a:p>
        </p:txBody>
      </p:sp>
      <p:grpSp>
        <p:nvGrpSpPr>
          <p:cNvPr id="11" name="Group 10"/>
          <p:cNvGrpSpPr/>
          <p:nvPr/>
        </p:nvGrpSpPr>
        <p:grpSpPr>
          <a:xfrm>
            <a:off x="3048000" y="3657600"/>
            <a:ext cx="2759816" cy="2057400"/>
            <a:chOff x="3048000" y="3657600"/>
            <a:chExt cx="2759816" cy="205740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184" y="3733800"/>
              <a:ext cx="2355832" cy="1759603"/>
            </a:xfrm>
            <a:prstGeom prst="rect">
              <a:avLst/>
            </a:prstGeom>
          </p:spPr>
        </p:pic>
        <p:sp>
          <p:nvSpPr>
            <p:cNvPr id="3" name="Oval 2"/>
            <p:cNvSpPr/>
            <p:nvPr/>
          </p:nvSpPr>
          <p:spPr bwMode="auto">
            <a:xfrm>
              <a:off x="3048000" y="3657600"/>
              <a:ext cx="2759816" cy="20574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6" name="Straight Connector 5"/>
            <p:cNvCxnSpPr/>
            <p:nvPr/>
          </p:nvCxnSpPr>
          <p:spPr bwMode="auto">
            <a:xfrm flipV="1">
              <a:off x="3084384" y="4191000"/>
              <a:ext cx="2539632" cy="845609"/>
            </a:xfrm>
            <a:prstGeom prst="line">
              <a:avLst/>
            </a:prstGeom>
            <a:solidFill>
              <a:schemeClr val="accent1"/>
            </a:solidFill>
            <a:ln w="47625"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60662120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Termination Feature</a:t>
            </a:r>
          </a:p>
        </p:txBody>
      </p:sp>
      <p:sp>
        <p:nvSpPr>
          <p:cNvPr id="14339" name="Rectangle 3"/>
          <p:cNvSpPr>
            <a:spLocks noGrp="1" noChangeArrowheads="1"/>
          </p:cNvSpPr>
          <p:nvPr>
            <p:ph idx="1"/>
          </p:nvPr>
        </p:nvSpPr>
        <p:spPr bwMode="auto">
          <a:ln w="12700">
            <a:miter lim="800000"/>
            <a:headEnd/>
            <a:tailEnd/>
          </a:ln>
        </p:spPr>
        <p:txBody>
          <a:bodyPr vert="horz" wrap="square" lIns="90488" tIns="44450" rIns="90488" bIns="44450" numCol="1" anchor="t" anchorCtr="0" compatLnSpc="1">
            <a:prstTxWarp prst="textNoShape">
              <a:avLst/>
            </a:prstTxWarp>
            <a:normAutofit/>
          </a:bodyPr>
          <a:lstStyle/>
          <a:p>
            <a:pPr marL="457200" indent="-457200" algn="l" eaLnBrk="1" hangingPunct="1">
              <a:lnSpc>
                <a:spcPct val="100000"/>
              </a:lnSpc>
              <a:buFont typeface="Arial" panose="020B0604020202020204" pitchFamily="34" charset="0"/>
              <a:buChar char="•"/>
              <a:defRPr/>
            </a:pPr>
            <a:r>
              <a:rPr lang="en-US" sz="2400" dirty="0">
                <a:solidFill>
                  <a:schemeClr val="tx1"/>
                </a:solidFill>
              </a:rPr>
              <a:t>To terminate you must complete a DD Form 2656-2, obtain your spouse or former spouse concurrence </a:t>
            </a:r>
          </a:p>
          <a:p>
            <a:pPr marL="457200" indent="-457200" algn="l" eaLnBrk="1" hangingPunct="1">
              <a:lnSpc>
                <a:spcPct val="100000"/>
              </a:lnSpc>
              <a:buFont typeface="Arial" panose="020B0604020202020204" pitchFamily="34" charset="0"/>
              <a:buChar char="•"/>
              <a:defRPr/>
            </a:pPr>
            <a:endParaRPr lang="en-US" sz="2400" dirty="0">
              <a:solidFill>
                <a:schemeClr val="tx1"/>
              </a:solidFill>
            </a:endParaRPr>
          </a:p>
          <a:p>
            <a:pPr marL="457200" indent="-457200" algn="l" eaLnBrk="1" hangingPunct="1">
              <a:lnSpc>
                <a:spcPct val="100000"/>
              </a:lnSpc>
              <a:buFont typeface="Arial" panose="020B0604020202020204" pitchFamily="34" charset="0"/>
              <a:buChar char="•"/>
              <a:defRPr/>
            </a:pPr>
            <a:r>
              <a:rPr lang="en-US" sz="2400" dirty="0">
                <a:solidFill>
                  <a:schemeClr val="tx1"/>
                </a:solidFill>
              </a:rPr>
              <a:t>Must submit to DFAS during the period between your 25th and 36th month following retirement (receipt of pay)</a:t>
            </a:r>
          </a:p>
          <a:p>
            <a:pPr marL="457200" indent="-457200" algn="l" eaLnBrk="1" hangingPunct="1">
              <a:lnSpc>
                <a:spcPct val="100000"/>
              </a:lnSpc>
              <a:buFont typeface="Arial" panose="020B0604020202020204" pitchFamily="34" charset="0"/>
              <a:buChar char="•"/>
              <a:defRPr/>
            </a:pPr>
            <a:endParaRPr lang="en-US" sz="2400" dirty="0">
              <a:solidFill>
                <a:schemeClr val="tx1"/>
              </a:solidFill>
            </a:endParaRPr>
          </a:p>
          <a:p>
            <a:pPr marL="457200" indent="-457200" algn="l" eaLnBrk="1" hangingPunct="1">
              <a:lnSpc>
                <a:spcPct val="100000"/>
              </a:lnSpc>
              <a:buFont typeface="Arial" panose="020B0604020202020204" pitchFamily="34" charset="0"/>
              <a:buChar char="•"/>
              <a:defRPr/>
            </a:pPr>
            <a:r>
              <a:rPr lang="en-US" sz="2400" dirty="0">
                <a:solidFill>
                  <a:schemeClr val="tx1"/>
                </a:solidFill>
              </a:rPr>
              <a:t>DD Form 2656-2 cannot be signed prior to start of 25th month following commencement of retired pay</a:t>
            </a:r>
          </a:p>
        </p:txBody>
      </p:sp>
    </p:spTree>
    <p:extLst>
      <p:ext uri="{BB962C8B-B14F-4D97-AF65-F5344CB8AC3E}">
        <p14:creationId xmlns:p14="http://schemas.microsoft.com/office/powerpoint/2010/main" val="426440567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eaLnBrk="1" hangingPunct="1">
              <a:defRPr/>
            </a:pPr>
            <a:r>
              <a:rPr lang="en-US" sz="3600" b="1" dirty="0">
                <a:solidFill>
                  <a:schemeClr val="tx1"/>
                </a:solidFill>
              </a:rPr>
              <a:t>RCSBP Election and Active Duty or Medical Retirement</a:t>
            </a:r>
            <a:endParaRPr lang="en-US" sz="3600" dirty="0">
              <a:solidFill>
                <a:schemeClr val="tx1"/>
              </a:solidFill>
            </a:endParaRPr>
          </a:p>
        </p:txBody>
      </p:sp>
      <p:sp>
        <p:nvSpPr>
          <p:cNvPr id="80898"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None/>
            </a:pPr>
            <a:r>
              <a:rPr lang="en-US" altLang="en-US" sz="2400" dirty="0">
                <a:latin typeface="Arial" panose="020B0604020202020204" pitchFamily="34" charset="0"/>
              </a:rPr>
              <a:t>What happens to my RCSBP election if I have a regular or medical retirement?</a:t>
            </a:r>
          </a:p>
          <a:p>
            <a:pPr marL="0" indent="0" eaLnBrk="1" hangingPunct="1">
              <a:lnSpc>
                <a:spcPct val="100000"/>
              </a:lnSpc>
              <a:buNone/>
            </a:pPr>
            <a:endParaRPr lang="en-US" altLang="en-US" sz="2400" dirty="0">
              <a:latin typeface="Arial" panose="020B0604020202020204" pitchFamily="34" charset="0"/>
            </a:endParaRPr>
          </a:p>
          <a:p>
            <a:pPr lvl="1" eaLnBrk="1" hangingPunct="1">
              <a:lnSpc>
                <a:spcPct val="100000"/>
              </a:lnSpc>
            </a:pPr>
            <a:r>
              <a:rPr lang="en-US" altLang="en-US" sz="2400" dirty="0">
                <a:latin typeface="Arial" panose="020B0604020202020204" pitchFamily="34" charset="0"/>
              </a:rPr>
              <a:t>RCSBP election has no affect on regular or medical retirement</a:t>
            </a:r>
          </a:p>
          <a:p>
            <a:pPr lvl="1" eaLnBrk="1" hangingPunct="1">
              <a:lnSpc>
                <a:spcPct val="100000"/>
              </a:lnSpc>
            </a:pPr>
            <a:endParaRPr lang="en-US" altLang="en-US" sz="2400" dirty="0">
              <a:latin typeface="Arial" panose="020B0604020202020204" pitchFamily="34" charset="0"/>
            </a:endParaRPr>
          </a:p>
          <a:p>
            <a:pPr lvl="1" eaLnBrk="1" hangingPunct="1">
              <a:lnSpc>
                <a:spcPct val="100000"/>
              </a:lnSpc>
            </a:pPr>
            <a:r>
              <a:rPr lang="en-US" altLang="en-US" sz="2400" dirty="0">
                <a:latin typeface="Arial" panose="020B0604020202020204" pitchFamily="34" charset="0"/>
              </a:rPr>
              <a:t>Must make separate SBP election</a:t>
            </a:r>
          </a:p>
          <a:p>
            <a:pPr lvl="1" eaLnBrk="1" hangingPunct="1">
              <a:lnSpc>
                <a:spcPct val="100000"/>
              </a:lnSpc>
            </a:pPr>
            <a:endParaRPr lang="en-US" altLang="en-US" sz="2400" dirty="0">
              <a:latin typeface="Arial" panose="020B0604020202020204" pitchFamily="34" charset="0"/>
            </a:endParaRPr>
          </a:p>
          <a:p>
            <a:pPr lvl="1" eaLnBrk="1" hangingPunct="1">
              <a:lnSpc>
                <a:spcPct val="100000"/>
              </a:lnSpc>
            </a:pPr>
            <a:r>
              <a:rPr lang="en-US" altLang="en-US" sz="2400" dirty="0">
                <a:latin typeface="Arial" panose="020B0604020202020204" pitchFamily="34" charset="0"/>
              </a:rPr>
              <a:t>There is no cost for RCSBP coverage already received prior to regular or medical retirement</a:t>
            </a:r>
          </a:p>
        </p:txBody>
      </p:sp>
      <p:sp>
        <p:nvSpPr>
          <p:cNvPr id="4" name="Rectangle 2"/>
          <p:cNvSpPr txBox="1">
            <a:spLocks noChangeArrowheads="1"/>
          </p:cNvSpPr>
          <p:nvPr/>
        </p:nvSpPr>
        <p:spPr bwMode="auto">
          <a:xfrm>
            <a:off x="381000" y="685800"/>
            <a:ext cx="8001000" cy="990600"/>
          </a:xfrm>
          <a:prstGeom prst="rect">
            <a:avLst/>
          </a:prstGeom>
          <a:ln w="12700">
            <a:miter lim="800000"/>
            <a:headEnd/>
            <a:tailEnd/>
          </a:ln>
        </p:spPr>
        <p:txBody>
          <a:bodyPr lIns="90488" tIns="44450" rIns="90488" bIns="44450" anchor="ctr"/>
          <a:lstStyle/>
          <a:p>
            <a:pPr algn="ctr" eaLnBrk="1" hangingPunct="1">
              <a:defRPr/>
            </a:pPr>
            <a:endParaRPr lang="en-US" sz="3200" b="1" i="1" u="sng" kern="0" dirty="0">
              <a:latin typeface="+mj-lt"/>
              <a:ea typeface="+mj-ea"/>
              <a:cs typeface="+mj-cs"/>
            </a:endParaRPr>
          </a:p>
        </p:txBody>
      </p:sp>
    </p:spTree>
    <p:extLst>
      <p:ext uri="{BB962C8B-B14F-4D97-AF65-F5344CB8AC3E}">
        <p14:creationId xmlns:p14="http://schemas.microsoft.com/office/powerpoint/2010/main" val="1302437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dirty="0">
                <a:solidFill>
                  <a:schemeClr val="tx1"/>
                </a:solidFill>
                <a:effectLst>
                  <a:outerShdw blurRad="38100" dist="38100" dir="2700000" algn="tl">
                    <a:srgbClr val="C0C0C0"/>
                  </a:outerShdw>
                </a:effectLst>
              </a:rPr>
              <a:t>       </a:t>
            </a:r>
            <a:r>
              <a:rPr lang="en-US" b="1" dirty="0">
                <a:solidFill>
                  <a:schemeClr val="tx1"/>
                </a:solidFill>
              </a:rPr>
              <a:t>RCSBP POSITIVES</a:t>
            </a:r>
          </a:p>
        </p:txBody>
      </p:sp>
      <p:sp>
        <p:nvSpPr>
          <p:cNvPr id="88067" name="Rectangle 3"/>
          <p:cNvSpPr>
            <a:spLocks noGrp="1" noChangeArrowheads="1"/>
          </p:cNvSpPr>
          <p:nvPr>
            <p:ph idx="1"/>
          </p:nvPr>
        </p:nvSpPr>
        <p:spPr bwMode="auto">
          <a:xfrm>
            <a:off x="628650" y="1825624"/>
            <a:ext cx="7886700" cy="4651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fontScale="92500" lnSpcReduction="20000"/>
          </a:bodyPr>
          <a:lstStyle/>
          <a:p>
            <a:pPr eaLnBrk="1" hangingPunct="1">
              <a:lnSpc>
                <a:spcPct val="120000"/>
              </a:lnSpc>
              <a:buClr>
                <a:srgbClr val="00B050"/>
              </a:buClr>
            </a:pPr>
            <a:r>
              <a:rPr lang="en-US" altLang="en-US" sz="2400" dirty="0">
                <a:solidFill>
                  <a:srgbClr val="00B050"/>
                </a:solidFill>
                <a:latin typeface="Arial" panose="020B0604020202020204" pitchFamily="34" charset="0"/>
              </a:rPr>
              <a:t>Only way to provide an annuity based on your eligibility for retirement if you die prior to your non-regular retirement </a:t>
            </a:r>
          </a:p>
          <a:p>
            <a:pPr eaLnBrk="1" hangingPunct="1">
              <a:lnSpc>
                <a:spcPct val="120000"/>
              </a:lnSpc>
              <a:buClr>
                <a:srgbClr val="00B050"/>
              </a:buClr>
            </a:pPr>
            <a:r>
              <a:rPr lang="en-US" altLang="en-US" sz="2400" dirty="0">
                <a:solidFill>
                  <a:srgbClr val="00B050"/>
                </a:solidFill>
                <a:latin typeface="Arial" panose="020B0604020202020204" pitchFamily="34" charset="0"/>
              </a:rPr>
              <a:t>Tax-free premiums</a:t>
            </a:r>
          </a:p>
          <a:p>
            <a:pPr eaLnBrk="1" hangingPunct="1">
              <a:lnSpc>
                <a:spcPct val="120000"/>
              </a:lnSpc>
              <a:buClr>
                <a:srgbClr val="00B050"/>
              </a:buClr>
            </a:pPr>
            <a:r>
              <a:rPr lang="en-US" altLang="en-US" sz="2400" dirty="0">
                <a:solidFill>
                  <a:srgbClr val="00B050"/>
                </a:solidFill>
                <a:latin typeface="Arial" panose="020B0604020202020204" pitchFamily="34" charset="0"/>
              </a:rPr>
              <a:t>Inflation-adjusted annuity</a:t>
            </a:r>
          </a:p>
          <a:p>
            <a:pPr eaLnBrk="1" hangingPunct="1">
              <a:lnSpc>
                <a:spcPct val="120000"/>
              </a:lnSpc>
              <a:buClr>
                <a:srgbClr val="00B050"/>
              </a:buClr>
            </a:pPr>
            <a:r>
              <a:rPr lang="en-US" altLang="en-US" sz="2400" dirty="0">
                <a:solidFill>
                  <a:srgbClr val="00B050"/>
                </a:solidFill>
                <a:latin typeface="Arial" panose="020B0604020202020204" pitchFamily="34" charset="0"/>
              </a:rPr>
              <a:t>Level-term plan annuity of 55 percent  </a:t>
            </a:r>
          </a:p>
          <a:p>
            <a:pPr eaLnBrk="1" hangingPunct="1">
              <a:lnSpc>
                <a:spcPct val="120000"/>
              </a:lnSpc>
            </a:pPr>
            <a:r>
              <a:rPr lang="en-US" altLang="en-US" sz="2400" dirty="0">
                <a:latin typeface="Arial" panose="020B0604020202020204" pitchFamily="34" charset="0"/>
              </a:rPr>
              <a:t>“Paid-up” after 30 years paying premiums + age 70</a:t>
            </a:r>
          </a:p>
          <a:p>
            <a:pPr eaLnBrk="1" hangingPunct="1">
              <a:lnSpc>
                <a:spcPct val="120000"/>
              </a:lnSpc>
            </a:pPr>
            <a:r>
              <a:rPr lang="en-US" altLang="en-US" sz="2400" dirty="0">
                <a:latin typeface="Arial" panose="020B0604020202020204" pitchFamily="34" charset="0"/>
              </a:rPr>
              <a:t>Annuitants cannot outlive RCSBP/SBP annuity</a:t>
            </a:r>
          </a:p>
          <a:p>
            <a:pPr eaLnBrk="1" hangingPunct="1">
              <a:lnSpc>
                <a:spcPct val="120000"/>
              </a:lnSpc>
            </a:pPr>
            <a:r>
              <a:rPr lang="en-US" altLang="en-US" sz="2400" dirty="0">
                <a:latin typeface="Arial" panose="020B0604020202020204" pitchFamily="34" charset="0"/>
              </a:rPr>
              <a:t>Age, health, smoking, sex, lifestyle - not considered</a:t>
            </a:r>
          </a:p>
          <a:p>
            <a:pPr eaLnBrk="1" hangingPunct="1">
              <a:lnSpc>
                <a:spcPct val="120000"/>
              </a:lnSpc>
            </a:pPr>
            <a:r>
              <a:rPr lang="en-US" altLang="en-US" sz="2400" dirty="0">
                <a:latin typeface="Arial" panose="020B0604020202020204" pitchFamily="34" charset="0"/>
              </a:rPr>
              <a:t>Can only be changed by Congress</a:t>
            </a:r>
          </a:p>
          <a:p>
            <a:pPr eaLnBrk="1" hangingPunct="1">
              <a:lnSpc>
                <a:spcPct val="120000"/>
              </a:lnSpc>
            </a:pPr>
            <a:r>
              <a:rPr lang="en-US" altLang="en-US" sz="2400" dirty="0">
                <a:latin typeface="Arial" panose="020B0604020202020204" pitchFamily="34" charset="0"/>
              </a:rPr>
              <a:t>Income safety net; peace of mind</a:t>
            </a:r>
          </a:p>
        </p:txBody>
      </p:sp>
      <p:sp>
        <p:nvSpPr>
          <p:cNvPr id="88075" name="Rectangle 11"/>
          <p:cNvSpPr>
            <a:spLocks noChangeArrowheads="1"/>
          </p:cNvSpPr>
          <p:nvPr/>
        </p:nvSpPr>
        <p:spPr bwMode="auto">
          <a:xfrm>
            <a:off x="6629400" y="152400"/>
            <a:ext cx="1143000" cy="1447800"/>
          </a:xfrm>
          <a:prstGeom prst="rect">
            <a:avLst/>
          </a:prstGeom>
          <a:noFill/>
          <a:ln w="12700">
            <a:noFill/>
            <a:miter lim="800000"/>
            <a:headEnd/>
            <a:tailEnd/>
          </a:ln>
          <a:effectLst/>
        </p:spPr>
        <p:txBody>
          <a:bodyPr wrap="none" anchor="ctr"/>
          <a:lstStyle/>
          <a:p>
            <a:pPr algn="ctr">
              <a:defRPr/>
            </a:pPr>
            <a:endParaRPr lang="en-US" sz="9600" b="1" dirty="0">
              <a:solidFill>
                <a:schemeClr val="accent1"/>
              </a:solidFill>
              <a:effectLst>
                <a:outerShdw blurRad="38100" dist="38100" dir="2700000" algn="tl">
                  <a:srgbClr val="C0C0C0"/>
                </a:outerShdw>
              </a:effectLst>
              <a:latin typeface="Arial" charset="0"/>
            </a:endParaRPr>
          </a:p>
        </p:txBody>
      </p:sp>
      <p:sp>
        <p:nvSpPr>
          <p:cNvPr id="88079" name="Rectangle 15"/>
          <p:cNvSpPr>
            <a:spLocks noChangeArrowheads="1"/>
          </p:cNvSpPr>
          <p:nvPr/>
        </p:nvSpPr>
        <p:spPr bwMode="auto">
          <a:xfrm>
            <a:off x="7162800" y="381000"/>
            <a:ext cx="1143000" cy="609600"/>
          </a:xfrm>
          <a:prstGeom prst="rect">
            <a:avLst/>
          </a:prstGeom>
          <a:noFill/>
          <a:ln w="12700">
            <a:noFill/>
            <a:miter lim="800000"/>
            <a:headEnd/>
            <a:tailEnd/>
          </a:ln>
          <a:effectLst/>
        </p:spPr>
        <p:txBody>
          <a:bodyPr wrap="none" anchor="ctr"/>
          <a:lstStyle/>
          <a:p>
            <a:pPr algn="ctr">
              <a:defRPr/>
            </a:pPr>
            <a:endParaRPr lang="en-US" sz="9600" b="1" dirty="0">
              <a:solidFill>
                <a:schemeClr val="accent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582011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RCSBP and Life Insurance</a:t>
            </a:r>
          </a:p>
        </p:txBody>
      </p:sp>
      <p:sp>
        <p:nvSpPr>
          <p:cNvPr id="3" name="Content Placeholder 2">
            <a:extLst>
              <a:ext uri="{FF2B5EF4-FFF2-40B4-BE49-F238E27FC236}">
                <a16:creationId xmlns:a16="http://schemas.microsoft.com/office/drawing/2014/main" id="{52722AE7-9C9B-BC8E-60BB-EC6C39FD7A5B}"/>
              </a:ext>
            </a:extLst>
          </p:cNvPr>
          <p:cNvSpPr>
            <a:spLocks noGrp="1"/>
          </p:cNvSpPr>
          <p:nvPr>
            <p:ph idx="1"/>
          </p:nvPr>
        </p:nvSpPr>
        <p:spPr/>
        <p:txBody>
          <a:bodyPr/>
          <a:lstStyle/>
          <a:p>
            <a:pPr eaLnBrk="1" hangingPunct="1">
              <a:buFont typeface="Arial" panose="020B0604020202020204" pitchFamily="34" charset="0"/>
              <a:buChar char="•"/>
              <a:defRPr/>
            </a:pPr>
            <a:r>
              <a:rPr lang="en-US" sz="2200" kern="0" dirty="0"/>
              <a:t>It takes a surprising amount of life insurance to replace RCSBP/SBP</a:t>
            </a:r>
          </a:p>
          <a:p>
            <a:pPr eaLnBrk="1" hangingPunct="1">
              <a:buFont typeface="Arial" panose="020B0604020202020204" pitchFamily="34" charset="0"/>
              <a:buChar char="•"/>
              <a:defRPr/>
            </a:pPr>
            <a:r>
              <a:rPr lang="en-US" sz="2200" kern="0" dirty="0"/>
              <a:t>Unlike life insurance, RCSBP/SBP does not consider age or health when determining premium cost</a:t>
            </a:r>
          </a:p>
          <a:p>
            <a:pPr lvl="1" eaLnBrk="1" hangingPunct="1">
              <a:buFontTx/>
              <a:buChar char="‒"/>
              <a:defRPr/>
            </a:pPr>
            <a:r>
              <a:rPr lang="en-US" sz="2200" kern="0" dirty="0"/>
              <a:t>As you age it may become more difficult to find an affordable option</a:t>
            </a:r>
          </a:p>
          <a:p>
            <a:pPr lvl="1" eaLnBrk="1" hangingPunct="1">
              <a:buFontTx/>
              <a:buChar char="‒"/>
              <a:defRPr/>
            </a:pPr>
            <a:r>
              <a:rPr lang="en-US" sz="2200" kern="0" dirty="0"/>
              <a:t>If retired for disability, insurance may be very expensive or even impossible to obtain due to existing medical conditions</a:t>
            </a:r>
          </a:p>
          <a:p>
            <a:pPr eaLnBrk="1" hangingPunct="1">
              <a:buFont typeface="Arial" panose="020B0604020202020204" pitchFamily="34" charset="0"/>
              <a:buChar char="•"/>
              <a:defRPr/>
            </a:pPr>
            <a:r>
              <a:rPr lang="en-US" sz="2200" kern="0" dirty="0"/>
              <a:t>Unlike RCSBP/SBP, life insurance does not have             COLA increases, so it is not protected from inflation</a:t>
            </a:r>
          </a:p>
          <a:p>
            <a:endParaRPr lang="en-US" dirty="0"/>
          </a:p>
        </p:txBody>
      </p:sp>
      <p:sp>
        <p:nvSpPr>
          <p:cNvPr id="8" name="Rectangle 3"/>
          <p:cNvSpPr txBox="1">
            <a:spLocks noChangeArrowheads="1"/>
          </p:cNvSpPr>
          <p:nvPr/>
        </p:nvSpPr>
        <p:spPr bwMode="auto">
          <a:xfrm>
            <a:off x="457200" y="1447800"/>
            <a:ext cx="8229600" cy="4572000"/>
          </a:xfrm>
          <a:prstGeom prst="rect">
            <a:avLst/>
          </a:prstGeom>
          <a:ln w="12700">
            <a:miter lim="800000"/>
            <a:headEnd/>
            <a:tailEnd/>
          </a:ln>
        </p:spPr>
        <p:txBody>
          <a:bodyPr vert="horz" wrap="square" lIns="90488" tIns="44450" rIns="90488" bIns="44450" numCol="1" anchor="t" anchorCtr="0" compatLnSpc="1">
            <a:prstTxWarp prst="textNoShape">
              <a:avLst/>
            </a:prstTxWarp>
            <a:noAutofit/>
          </a:bodyPr>
          <a:lst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200" kern="0" dirty="0"/>
          </a:p>
        </p:txBody>
      </p:sp>
      <p:sp>
        <p:nvSpPr>
          <p:cNvPr id="2" name="Rectangle 1"/>
          <p:cNvSpPr/>
          <p:nvPr/>
        </p:nvSpPr>
        <p:spPr>
          <a:xfrm>
            <a:off x="457200" y="5853796"/>
            <a:ext cx="8058150" cy="646331"/>
          </a:xfrm>
          <a:prstGeom prst="rect">
            <a:avLst/>
          </a:prstGeom>
        </p:spPr>
        <p:txBody>
          <a:bodyPr wrap="square">
            <a:spAutoFit/>
          </a:bodyPr>
          <a:lstStyle/>
          <a:p>
            <a:r>
              <a:rPr lang="en-US" altLang="en-US" b="1" dirty="0">
                <a:latin typeface=" Arial"/>
              </a:rPr>
              <a:t>Note: </a:t>
            </a:r>
            <a:r>
              <a:rPr lang="en-US" altLang="en-US" dirty="0">
                <a:latin typeface=" Arial"/>
              </a:rPr>
              <a:t>SBP financial analysis tools located on the DoD actuary website at </a:t>
            </a:r>
            <a:r>
              <a:rPr lang="en-US" altLang="en-US" dirty="0">
                <a:latin typeface=" Arial"/>
                <a:hlinkClick r:id="rId3"/>
              </a:rPr>
              <a:t>https://actuary.defense.gov/Survivor-Benefit-Plans/</a:t>
            </a:r>
            <a:endParaRPr lang="en-US" altLang="en-US" b="1" dirty="0">
              <a:solidFill>
                <a:schemeClr val="accent2"/>
              </a:solidFill>
              <a:latin typeface=" Arial"/>
            </a:endParaRPr>
          </a:p>
        </p:txBody>
      </p:sp>
    </p:spTree>
    <p:extLst>
      <p:ext uri="{BB962C8B-B14F-4D97-AF65-F5344CB8AC3E}">
        <p14:creationId xmlns:p14="http://schemas.microsoft.com/office/powerpoint/2010/main" val="3159320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noFill/>
          <a:ln>
            <a:miter lim="800000"/>
            <a:headEnd/>
            <a:tailEnd/>
          </a:ln>
        </p:spPr>
        <p:txBody>
          <a:bodyPr vert="horz" wrap="square" lIns="91440" tIns="45720" rIns="91440" bIns="45720" numCol="1" anchor="ctr" anchorCtr="0" compatLnSpc="1">
            <a:prstTxWarp prst="textNoShape">
              <a:avLst/>
            </a:prstTxWarp>
            <a:normAutofit/>
          </a:bodyPr>
          <a:lstStyle/>
          <a:p>
            <a:pPr algn="ctr" eaLnBrk="1" hangingPunct="1">
              <a:defRPr/>
            </a:pPr>
            <a:r>
              <a:rPr lang="en-US" b="1" dirty="0">
                <a:solidFill>
                  <a:schemeClr val="tx1"/>
                </a:solidFill>
              </a:rPr>
              <a:t>For More RCSBP Information….</a:t>
            </a:r>
          </a:p>
        </p:txBody>
      </p:sp>
      <p:sp>
        <p:nvSpPr>
          <p:cNvPr id="90115" name="Rectangle 3"/>
          <p:cNvSpPr>
            <a:spLocks noGrp="1" noChangeArrowheads="1"/>
          </p:cNvSpPr>
          <p:nvPr>
            <p:ph idx="1"/>
          </p:nvPr>
        </p:nvSpPr>
        <p:spPr bwMode="auto">
          <a:xfrm>
            <a:off x="628650" y="1703074"/>
            <a:ext cx="7886700" cy="4857982"/>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noAutofit/>
          </a:bodyPr>
          <a:lstStyle/>
          <a:p>
            <a:pPr eaLnBrk="1" hangingPunct="1">
              <a:lnSpc>
                <a:spcPct val="100000"/>
              </a:lnSpc>
              <a:buFontTx/>
              <a:buNone/>
            </a:pPr>
            <a:r>
              <a:rPr lang="en-US" altLang="en-US" dirty="0">
                <a:latin typeface="Arial" panose="020B0604020202020204" pitchFamily="34" charset="0"/>
              </a:rPr>
              <a:t>Army RSO SBP Page: </a:t>
            </a:r>
          </a:p>
          <a:p>
            <a:pPr eaLnBrk="1" hangingPunct="1">
              <a:lnSpc>
                <a:spcPct val="100000"/>
              </a:lnSpc>
              <a:buFontTx/>
              <a:buNone/>
            </a:pPr>
            <a:r>
              <a:rPr lang="en-US" altLang="en-US" u="sng" dirty="0">
                <a:solidFill>
                  <a:srgbClr val="0070C0"/>
                </a:solidFill>
                <a:latin typeface="Arial" panose="020B0604020202020204" pitchFamily="34" charset="0"/>
                <a:hlinkClick r:id="rId3"/>
              </a:rPr>
              <a:t>https://soldierforlife.army.mil/Retirement/survivor-benefit-plan</a:t>
            </a:r>
            <a:r>
              <a:rPr lang="en-US" altLang="en-US" u="sng" dirty="0">
                <a:solidFill>
                  <a:srgbClr val="0070C0"/>
                </a:solidFill>
                <a:latin typeface="Arial" panose="020B0604020202020204" pitchFamily="34" charset="0"/>
              </a:rPr>
              <a:t> </a:t>
            </a:r>
          </a:p>
          <a:p>
            <a:pPr eaLnBrk="1" hangingPunct="1">
              <a:lnSpc>
                <a:spcPct val="100000"/>
              </a:lnSpc>
              <a:buFontTx/>
              <a:buNone/>
            </a:pPr>
            <a:endParaRPr lang="en-US" altLang="en-US" dirty="0">
              <a:latin typeface="Arial" panose="020B0604020202020204" pitchFamily="34" charset="0"/>
            </a:endParaRPr>
          </a:p>
          <a:p>
            <a:pPr eaLnBrk="1" hangingPunct="1">
              <a:lnSpc>
                <a:spcPct val="100000"/>
              </a:lnSpc>
              <a:buFontTx/>
              <a:buNone/>
            </a:pPr>
            <a:r>
              <a:rPr lang="en-US" altLang="en-US" dirty="0">
                <a:latin typeface="Arial" panose="020B0604020202020204" pitchFamily="34" charset="0"/>
              </a:rPr>
              <a:t>Human Resources Command, Gray Area Retirements Branch:</a:t>
            </a:r>
          </a:p>
          <a:p>
            <a:pPr eaLnBrk="1" hangingPunct="1">
              <a:lnSpc>
                <a:spcPct val="100000"/>
              </a:lnSpc>
              <a:buFontTx/>
              <a:buNone/>
            </a:pPr>
            <a:r>
              <a:rPr lang="en-US" altLang="en-US" u="sng" dirty="0">
                <a:solidFill>
                  <a:srgbClr val="0070C0"/>
                </a:solidFill>
                <a:latin typeface="Arial" panose="020B0604020202020204" pitchFamily="34" charset="0"/>
                <a:hlinkClick r:id="rId4"/>
              </a:rPr>
              <a:t>https://www.hrc.army.mil/content/Gray%20Area%20Retirements%20Branch</a:t>
            </a:r>
            <a:endParaRPr lang="en-US" altLang="en-US" u="sng" dirty="0">
              <a:solidFill>
                <a:srgbClr val="0070C0"/>
              </a:solidFill>
              <a:latin typeface="Arial" panose="020B0604020202020204" pitchFamily="34" charset="0"/>
            </a:endParaRPr>
          </a:p>
          <a:p>
            <a:pPr eaLnBrk="1" hangingPunct="1">
              <a:lnSpc>
                <a:spcPct val="100000"/>
              </a:lnSpc>
              <a:buFontTx/>
              <a:buNone/>
            </a:pPr>
            <a:endParaRPr lang="en-US" altLang="en-US" u="sng" dirty="0">
              <a:solidFill>
                <a:srgbClr val="0070C0"/>
              </a:solidFill>
              <a:latin typeface="Arial" panose="020B0604020202020204" pitchFamily="34" charset="0"/>
              <a:hlinkClick r:id="rId5"/>
            </a:endParaRPr>
          </a:p>
          <a:p>
            <a:pPr eaLnBrk="1" hangingPunct="1">
              <a:lnSpc>
                <a:spcPct val="100000"/>
              </a:lnSpc>
              <a:buNone/>
            </a:pPr>
            <a:r>
              <a:rPr lang="en-US" altLang="en-US" dirty="0">
                <a:latin typeface="Arial" panose="020B0604020202020204" pitchFamily="34" charset="0"/>
              </a:rPr>
              <a:t>My Army Benefits:</a:t>
            </a:r>
          </a:p>
          <a:p>
            <a:pPr eaLnBrk="1" hangingPunct="1">
              <a:lnSpc>
                <a:spcPct val="100000"/>
              </a:lnSpc>
              <a:buFontTx/>
              <a:buNone/>
            </a:pPr>
            <a:r>
              <a:rPr lang="en-US" altLang="en-US" u="sng" dirty="0">
                <a:latin typeface="Arial" panose="020B0604020202020204" pitchFamily="34" charset="0"/>
                <a:hlinkClick r:id="rId6"/>
              </a:rPr>
              <a:t>https://myarmybenefits.us.army.mil/</a:t>
            </a:r>
            <a:endParaRPr lang="en-US" altLang="en-US" u="sng" dirty="0">
              <a:latin typeface="Arial" panose="020B0604020202020204" pitchFamily="34" charset="0"/>
            </a:endParaRPr>
          </a:p>
          <a:p>
            <a:pPr eaLnBrk="1" hangingPunct="1">
              <a:lnSpc>
                <a:spcPct val="100000"/>
              </a:lnSpc>
              <a:buFontTx/>
              <a:buNone/>
            </a:pPr>
            <a:endParaRPr lang="en-US" altLang="en-US" u="sng" dirty="0">
              <a:latin typeface="Arial" panose="020B0604020202020204" pitchFamily="34" charset="0"/>
            </a:endParaRPr>
          </a:p>
          <a:p>
            <a:pPr eaLnBrk="1" hangingPunct="1">
              <a:lnSpc>
                <a:spcPct val="100000"/>
              </a:lnSpc>
              <a:buFontTx/>
              <a:buNone/>
            </a:pPr>
            <a:r>
              <a:rPr lang="en-US" altLang="en-US" u="sng" dirty="0">
                <a:latin typeface="Arial" panose="020B0604020202020204" pitchFamily="34" charset="0"/>
              </a:rPr>
              <a:t>Contact information</a:t>
            </a:r>
            <a:r>
              <a:rPr lang="en-US" altLang="en-US" dirty="0">
                <a:latin typeface="Arial" panose="020B0604020202020204" pitchFamily="34" charset="0"/>
              </a:rPr>
              <a:t>:</a:t>
            </a:r>
          </a:p>
          <a:p>
            <a:pPr eaLnBrk="1" hangingPunct="1">
              <a:lnSpc>
                <a:spcPct val="100000"/>
              </a:lnSpc>
              <a:buFontTx/>
              <a:buNone/>
            </a:pPr>
            <a:r>
              <a:rPr lang="en-US" altLang="en-US" dirty="0">
                <a:latin typeface="Arial" panose="020B0604020202020204" pitchFamily="34" charset="0"/>
              </a:rPr>
              <a:t>Army Reserve RSOs: </a:t>
            </a:r>
            <a:r>
              <a:rPr lang="en-US" altLang="en-US" dirty="0">
                <a:latin typeface="Arial" panose="020B0604020202020204" pitchFamily="34" charset="0"/>
                <a:hlinkClick r:id="rId7"/>
              </a:rPr>
              <a:t>https://soldierforlife.army.mil/Retirement/ArmyReserve</a:t>
            </a:r>
            <a:endParaRPr lang="en-US" altLang="en-US" dirty="0">
              <a:latin typeface="Arial" panose="020B0604020202020204" pitchFamily="34" charset="0"/>
            </a:endParaRPr>
          </a:p>
          <a:p>
            <a:pPr eaLnBrk="1" hangingPunct="1">
              <a:lnSpc>
                <a:spcPct val="100000"/>
              </a:lnSpc>
              <a:buFontTx/>
              <a:buNone/>
            </a:pPr>
            <a:r>
              <a:rPr lang="en-US" altLang="en-US" dirty="0">
                <a:latin typeface="Arial" panose="020B0604020202020204" pitchFamily="34" charset="0"/>
              </a:rPr>
              <a:t>Army National Guard, contact State RSO: </a:t>
            </a:r>
            <a:r>
              <a:rPr lang="en-US" altLang="en-US" dirty="0">
                <a:latin typeface="Arial" panose="020B0604020202020204" pitchFamily="34" charset="0"/>
                <a:hlinkClick r:id="rId8"/>
              </a:rPr>
              <a:t>https://soldierforlife.army.mil/Retirement/NationalGuard</a:t>
            </a:r>
            <a:endParaRPr lang="en-US" altLang="en-US" dirty="0">
              <a:latin typeface="Arial" panose="020B0604020202020204" pitchFamily="34" charset="0"/>
            </a:endParaRPr>
          </a:p>
          <a:p>
            <a:pPr eaLnBrk="1" hangingPunct="1">
              <a:lnSpc>
                <a:spcPct val="100000"/>
              </a:lnSpc>
              <a:buFontTx/>
              <a:buNone/>
            </a:pPr>
            <a:r>
              <a:rPr lang="en-US" altLang="en-US" dirty="0">
                <a:latin typeface="Arial" panose="020B0604020202020204" pitchFamily="34" charset="0"/>
              </a:rPr>
              <a:t> </a:t>
            </a:r>
            <a:r>
              <a:rPr lang="en-US" altLang="en-US" dirty="0">
                <a:solidFill>
                  <a:schemeClr val="accent1"/>
                </a:solidFill>
                <a:latin typeface="Arial" panose="020B0604020202020204" pitchFamily="34" charset="0"/>
              </a:rPr>
              <a:t>		</a:t>
            </a:r>
            <a:endParaRPr lang="en-US" altLang="en-US" b="1" dirty="0">
              <a:solidFill>
                <a:srgbClr val="E5405D"/>
              </a:solidFill>
              <a:latin typeface="Arial" panose="020B0604020202020204" pitchFamily="34" charset="0"/>
            </a:endParaRPr>
          </a:p>
          <a:p>
            <a:pPr eaLnBrk="1" hangingPunct="1">
              <a:lnSpc>
                <a:spcPct val="100000"/>
              </a:lnSpc>
              <a:buFontTx/>
              <a:buNone/>
            </a:pPr>
            <a:endParaRPr lang="en-US" altLang="en-US" b="1" dirty="0">
              <a:solidFill>
                <a:srgbClr val="E5405D"/>
              </a:solidFill>
              <a:latin typeface="Arial" panose="020B0604020202020204" pitchFamily="34" charset="0"/>
            </a:endParaRPr>
          </a:p>
        </p:txBody>
      </p:sp>
    </p:spTree>
    <p:extLst>
      <p:ext uri="{BB962C8B-B14F-4D97-AF65-F5344CB8AC3E}">
        <p14:creationId xmlns:p14="http://schemas.microsoft.com/office/powerpoint/2010/main" val="3702437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12" name="Rectangle 120"/>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REMEMBER</a:t>
            </a:r>
            <a:endParaRPr lang="en-US" altLang="en-US" b="1" dirty="0">
              <a:solidFill>
                <a:schemeClr val="accent2"/>
              </a:solidFill>
              <a:latin typeface="Arial" panose="020B0604020202020204" pitchFamily="34" charset="0"/>
            </a:endParaRPr>
          </a:p>
        </p:txBody>
      </p:sp>
      <p:sp>
        <p:nvSpPr>
          <p:cNvPr id="8313" name="Rectangle 121"/>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algn="ctr" eaLnBrk="1" hangingPunct="1">
              <a:buFontTx/>
              <a:buNone/>
            </a:pPr>
            <a:r>
              <a:rPr lang="en-US" altLang="en-US" sz="2800" dirty="0">
                <a:latin typeface="Arial" panose="020B0604020202020204" pitchFamily="34" charset="0"/>
              </a:rPr>
              <a:t>IF THE RC SOLDIER DIES PRIOR TO RECEIPT OF RETIRED PAY, RETIRED PAY DOES NOT PAY OUT!</a:t>
            </a:r>
          </a:p>
        </p:txBody>
      </p:sp>
      <p:grpSp>
        <p:nvGrpSpPr>
          <p:cNvPr id="8" name="Group 7"/>
          <p:cNvGrpSpPr/>
          <p:nvPr/>
        </p:nvGrpSpPr>
        <p:grpSpPr>
          <a:xfrm>
            <a:off x="3657600" y="3056301"/>
            <a:ext cx="2185312" cy="1752600"/>
            <a:chOff x="3048000" y="3657600"/>
            <a:chExt cx="2759816" cy="205740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184" y="3733800"/>
              <a:ext cx="2355832" cy="1759603"/>
            </a:xfrm>
            <a:prstGeom prst="rect">
              <a:avLst/>
            </a:prstGeom>
          </p:spPr>
        </p:pic>
        <p:sp>
          <p:nvSpPr>
            <p:cNvPr id="11" name="Oval 10"/>
            <p:cNvSpPr/>
            <p:nvPr/>
          </p:nvSpPr>
          <p:spPr bwMode="auto">
            <a:xfrm>
              <a:off x="3048000" y="3657600"/>
              <a:ext cx="2759816" cy="20574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12" name="Straight Connector 11"/>
            <p:cNvCxnSpPr/>
            <p:nvPr/>
          </p:nvCxnSpPr>
          <p:spPr bwMode="auto">
            <a:xfrm flipV="1">
              <a:off x="3084384" y="4191000"/>
              <a:ext cx="2539632" cy="845609"/>
            </a:xfrm>
            <a:prstGeom prst="line">
              <a:avLst/>
            </a:prstGeom>
            <a:solidFill>
              <a:schemeClr val="accent1"/>
            </a:solidFill>
            <a:ln w="47625" cap="flat" cmpd="sng" algn="ctr">
              <a:solidFill>
                <a:srgbClr val="FF0000"/>
              </a:solidFill>
              <a:prstDash val="solid"/>
              <a:round/>
              <a:headEnd type="none" w="med" len="med"/>
              <a:tailEnd type="none" w="med" len="med"/>
            </a:ln>
            <a:effectLst/>
          </p:spPr>
        </p:cxnSp>
      </p:grpSp>
      <p:sp>
        <p:nvSpPr>
          <p:cNvPr id="9" name="TextBox 8"/>
          <p:cNvSpPr txBox="1"/>
          <p:nvPr/>
        </p:nvSpPr>
        <p:spPr>
          <a:xfrm>
            <a:off x="1409700" y="5075722"/>
            <a:ext cx="6324600" cy="1323439"/>
          </a:xfrm>
          <a:prstGeom prst="rect">
            <a:avLst/>
          </a:prstGeom>
          <a:noFill/>
          <a:ln w="38100">
            <a:solidFill>
              <a:srgbClr val="00B050"/>
            </a:solidFill>
          </a:ln>
        </p:spPr>
        <p:txBody>
          <a:bodyPr wrap="square" rtlCol="0">
            <a:spAutoFit/>
          </a:bodyPr>
          <a:lstStyle/>
          <a:p>
            <a:pPr algn="ctr"/>
            <a:r>
              <a:rPr lang="en-US" altLang="en-US" sz="2000" b="1" dirty="0">
                <a:solidFill>
                  <a:srgbClr val="00B050"/>
                </a:solidFill>
                <a:latin typeface="Arial" panose="020B0604020202020204" pitchFamily="34" charset="0"/>
              </a:rPr>
              <a:t>RCSBP ALLOWS YOU TO PROVIDE A PORTION OF YOUR RETIRED PAY TO YOUR ELIGIBLE SURVIVORS IF YOU DIE BEFORE YOU START RECEIVING RETIRED PAY</a:t>
            </a:r>
          </a:p>
        </p:txBody>
      </p:sp>
    </p:spTree>
    <p:extLst>
      <p:ext uri="{BB962C8B-B14F-4D97-AF65-F5344CB8AC3E}">
        <p14:creationId xmlns:p14="http://schemas.microsoft.com/office/powerpoint/2010/main" val="17482373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Which risk are you willing to take?</a:t>
            </a:r>
          </a:p>
        </p:txBody>
      </p:sp>
      <p:graphicFrame>
        <p:nvGraphicFramePr>
          <p:cNvPr id="7" name="Diagram 6"/>
          <p:cNvGraphicFramePr/>
          <p:nvPr>
            <p:extLst>
              <p:ext uri="{D42A27DB-BD31-4B8C-83A1-F6EECF244321}">
                <p14:modId xmlns:p14="http://schemas.microsoft.com/office/powerpoint/2010/main" val="1338961741"/>
              </p:ext>
            </p:extLst>
          </p:nvPr>
        </p:nvGraphicFramePr>
        <p:xfrm>
          <a:off x="1200150" y="1752600"/>
          <a:ext cx="67437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90791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55" name="Rectangle 119"/>
          <p:cNvSpPr>
            <a:spLocks noGrp="1" noChangeArrowheads="1"/>
          </p:cNvSpPr>
          <p:nvPr>
            <p:ph type="title"/>
          </p:nvPr>
        </p:nvSpPr>
        <p:spPr bwMode="auto">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dirty="0"/>
              <a:t>    </a:t>
            </a:r>
            <a:r>
              <a:rPr lang="en-US" b="1" dirty="0">
                <a:solidFill>
                  <a:schemeClr val="tx1"/>
                </a:solidFill>
              </a:rPr>
              <a:t>What is RCSBP?</a:t>
            </a:r>
          </a:p>
        </p:txBody>
      </p:sp>
      <p:sp>
        <p:nvSpPr>
          <p:cNvPr id="14456" name="Rectangle 120"/>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eaLnBrk="1" hangingPunct="1">
              <a:lnSpc>
                <a:spcPct val="110000"/>
              </a:lnSpc>
            </a:pPr>
            <a:r>
              <a:rPr lang="en-US" altLang="en-US" sz="2000" dirty="0">
                <a:latin typeface="Arial" panose="020B0604020202020204" pitchFamily="34" charset="0"/>
              </a:rPr>
              <a:t>Enacted by Congress in 1978</a:t>
            </a:r>
          </a:p>
          <a:p>
            <a:pPr eaLnBrk="1" hangingPunct="1">
              <a:lnSpc>
                <a:spcPct val="110000"/>
              </a:lnSpc>
            </a:pPr>
            <a:r>
              <a:rPr lang="en-US" altLang="en-US" sz="2000" dirty="0">
                <a:latin typeface="Arial" panose="020B0604020202020204" pitchFamily="34" charset="0"/>
              </a:rPr>
              <a:t>Sole means for an RC Soldier with 20 years of qualifying service for non-regular retirement to provide a portion of their retired pay to survivors if they die before non-regular retirement</a:t>
            </a:r>
          </a:p>
          <a:p>
            <a:pPr eaLnBrk="1" hangingPunct="1">
              <a:lnSpc>
                <a:spcPct val="110000"/>
              </a:lnSpc>
            </a:pPr>
            <a:r>
              <a:rPr lang="en-US" altLang="en-US" sz="2000" dirty="0">
                <a:latin typeface="Arial" panose="020B0604020202020204" pitchFamily="34" charset="0"/>
              </a:rPr>
              <a:t>RCSBP and SBP are paid as a monthly annuity to eligible survivors</a:t>
            </a:r>
          </a:p>
          <a:p>
            <a:pPr eaLnBrk="1" hangingPunct="1">
              <a:lnSpc>
                <a:spcPct val="110000"/>
              </a:lnSpc>
            </a:pPr>
            <a:r>
              <a:rPr lang="en-US" altLang="en-US" sz="2000" dirty="0">
                <a:latin typeface="Arial" panose="020B0604020202020204" pitchFamily="34" charset="0"/>
              </a:rPr>
              <a:t>RCSBP decision affects SBP coverage at retirement  </a:t>
            </a:r>
          </a:p>
          <a:p>
            <a:pPr eaLnBrk="1" hangingPunct="1">
              <a:lnSpc>
                <a:spcPct val="110000"/>
              </a:lnSpc>
            </a:pPr>
            <a:r>
              <a:rPr lang="en-US" altLang="en-US" sz="2000" dirty="0">
                <a:latin typeface="Arial" panose="020B0604020202020204" pitchFamily="34" charset="0"/>
              </a:rPr>
              <a:t>Certain elections constitute an early SBP decision</a:t>
            </a:r>
          </a:p>
          <a:p>
            <a:pPr eaLnBrk="1" hangingPunct="1">
              <a:lnSpc>
                <a:spcPct val="110000"/>
              </a:lnSpc>
            </a:pPr>
            <a:r>
              <a:rPr lang="en-US" altLang="en-US" sz="2000" dirty="0">
                <a:latin typeface="Arial" panose="020B0604020202020204" pitchFamily="34" charset="0"/>
              </a:rPr>
              <a:t>If retired from active duty, there is no RCSBP cost for coverage received </a:t>
            </a:r>
          </a:p>
          <a:p>
            <a:pPr lvl="2" eaLnBrk="1" hangingPunct="1">
              <a:lnSpc>
                <a:spcPct val="110000"/>
              </a:lnSpc>
              <a:buClr>
                <a:srgbClr val="E5405D"/>
              </a:buClr>
              <a:buSzPct val="75000"/>
              <a:buFont typeface="Wingdings" panose="05000000000000000000" pitchFamily="2" charset="2"/>
              <a:buNone/>
            </a:pPr>
            <a:endParaRPr lang="en-US" altLang="en-US" sz="2000" b="1"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307777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The Annuity</a:t>
            </a:r>
            <a:r>
              <a:rPr lang="en-US" altLang="en-US" b="1" dirty="0">
                <a:solidFill>
                  <a:srgbClr val="114FFB"/>
                </a:solidFill>
                <a:latin typeface="Arial" panose="020B0604020202020204" pitchFamily="34" charset="0"/>
              </a:rPr>
              <a:t> </a:t>
            </a:r>
          </a:p>
        </p:txBody>
      </p:sp>
      <p:sp>
        <p:nvSpPr>
          <p:cNvPr id="5734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eaLnBrk="1" hangingPunct="1">
              <a:lnSpc>
                <a:spcPct val="100000"/>
              </a:lnSpc>
            </a:pPr>
            <a:r>
              <a:rPr lang="en-US" altLang="en-US" sz="2400" dirty="0">
                <a:solidFill>
                  <a:schemeClr val="tx1"/>
                </a:solidFill>
                <a:latin typeface="Arial" panose="020B0604020202020204" pitchFamily="34" charset="0"/>
              </a:rPr>
              <a:t>Annuity of 55% of selected base amount minus the RCSBP premium </a:t>
            </a:r>
          </a:p>
          <a:p>
            <a:pPr eaLnBrk="1" hangingPunct="1">
              <a:lnSpc>
                <a:spcPct val="100000"/>
              </a:lnSpc>
            </a:pPr>
            <a:endParaRPr lang="en-US" altLang="en-US" sz="2400" dirty="0">
              <a:solidFill>
                <a:schemeClr val="tx1"/>
              </a:solidFill>
              <a:latin typeface="Arial" panose="020B0604020202020204" pitchFamily="34" charset="0"/>
            </a:endParaRPr>
          </a:p>
          <a:p>
            <a:pPr eaLnBrk="1" hangingPunct="1">
              <a:lnSpc>
                <a:spcPct val="100000"/>
              </a:lnSpc>
            </a:pPr>
            <a:r>
              <a:rPr lang="en-US" altLang="en-US" sz="2400" dirty="0">
                <a:latin typeface="Arial" panose="020B0604020202020204" pitchFamily="34" charset="0"/>
              </a:rPr>
              <a:t>RCSBP premium rate reduces to 0.0001 of the base when subtracted from the annuity</a:t>
            </a:r>
          </a:p>
          <a:p>
            <a:pPr marL="0" indent="0" eaLnBrk="1" hangingPunct="1">
              <a:lnSpc>
                <a:spcPct val="100000"/>
              </a:lnSpc>
              <a:buNone/>
            </a:pPr>
            <a:endParaRPr lang="en-US" altLang="en-US" sz="2400" dirty="0">
              <a:solidFill>
                <a:schemeClr val="tx1"/>
              </a:solidFill>
              <a:latin typeface="Arial" panose="020B0604020202020204" pitchFamily="34" charset="0"/>
            </a:endParaRPr>
          </a:p>
          <a:p>
            <a:pPr eaLnBrk="1" hangingPunct="1">
              <a:lnSpc>
                <a:spcPct val="100000"/>
              </a:lnSpc>
            </a:pPr>
            <a:r>
              <a:rPr lang="en-US" altLang="en-US" sz="2400" dirty="0">
                <a:latin typeface="Arial" panose="020B0604020202020204" pitchFamily="34" charset="0"/>
              </a:rPr>
              <a:t>Paid until annuitant becomes ineligible or dies</a:t>
            </a:r>
            <a:endParaRPr lang="en-US" altLang="en-US" sz="2400" dirty="0">
              <a:solidFill>
                <a:schemeClr val="tx1"/>
              </a:solidFill>
              <a:latin typeface="Arial" panose="020B0604020202020204" pitchFamily="34" charset="0"/>
            </a:endParaRPr>
          </a:p>
        </p:txBody>
      </p:sp>
    </p:spTree>
    <p:extLst>
      <p:ext uri="{BB962C8B-B14F-4D97-AF65-F5344CB8AC3E}">
        <p14:creationId xmlns:p14="http://schemas.microsoft.com/office/powerpoint/2010/main" val="16806013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r>
              <a:rPr lang="en-US" altLang="en-US" sz="3600" b="1" dirty="0">
                <a:solidFill>
                  <a:schemeClr val="tx1"/>
                </a:solidFill>
                <a:latin typeface="Arial" panose="020B0604020202020204" pitchFamily="34" charset="0"/>
              </a:rPr>
              <a:t>Notification of Eligibility (NOE) for Non- Regular Retirement</a:t>
            </a:r>
          </a:p>
        </p:txBody>
      </p:sp>
      <p:sp>
        <p:nvSpPr>
          <p:cNvPr id="44035" name="Content Placeholder 2"/>
          <p:cNvSpPr>
            <a:spLocks noGrp="1"/>
          </p:cNvSpPr>
          <p:nvPr>
            <p:ph idx="1"/>
          </p:nvPr>
        </p:nvSpPr>
        <p:spPr bwMode="auto">
          <a:xfrm>
            <a:off x="628650" y="1825624"/>
            <a:ext cx="78867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eaLnBrk="1" hangingPunct="1">
              <a:lnSpc>
                <a:spcPct val="110000"/>
              </a:lnSpc>
            </a:pPr>
            <a:r>
              <a:rPr lang="en-US" altLang="en-US" sz="2400" dirty="0">
                <a:latin typeface="Arial" panose="020B0604020202020204" pitchFamily="34" charset="0"/>
                <a:cs typeface="Arial" panose="020B0604020202020204" pitchFamily="34" charset="0"/>
              </a:rPr>
              <a:t>Commonly referred to as the 20-Year Letter</a:t>
            </a:r>
          </a:p>
          <a:p>
            <a:pPr eaLnBrk="1" hangingPunct="1">
              <a:lnSpc>
                <a:spcPct val="110000"/>
              </a:lnSpc>
            </a:pPr>
            <a:r>
              <a:rPr lang="en-US" altLang="en-US" sz="2400" dirty="0">
                <a:latin typeface="Arial" panose="020B0604020202020204" pitchFamily="34" charset="0"/>
                <a:cs typeface="Arial" panose="020B0604020202020204" pitchFamily="34" charset="0"/>
              </a:rPr>
              <a:t>Issued to RC Soldier upon earning 20 qualifying years of service (qualifying year = 50 or more points earned)</a:t>
            </a:r>
          </a:p>
          <a:p>
            <a:pPr eaLnBrk="1" hangingPunct="1">
              <a:lnSpc>
                <a:spcPct val="110000"/>
              </a:lnSpc>
            </a:pPr>
            <a:r>
              <a:rPr lang="en-US" altLang="en-US" sz="2400" dirty="0">
                <a:latin typeface="Arial" panose="020B0604020202020204" pitchFamily="34" charset="0"/>
                <a:cs typeface="Arial" panose="020B0604020202020204" pitchFamily="34" charset="0"/>
              </a:rPr>
              <a:t>Contains a DD Form 2656-5 Reserve Component Survivor Benefit Plan (RCSBP) Election Certificate</a:t>
            </a:r>
          </a:p>
          <a:p>
            <a:pPr eaLnBrk="1" hangingPunct="1">
              <a:lnSpc>
                <a:spcPct val="110000"/>
              </a:lnSpc>
            </a:pPr>
            <a:r>
              <a:rPr lang="en-US" altLang="en-US" sz="2400" dirty="0">
                <a:latin typeface="Arial" panose="020B0604020202020204" pitchFamily="34" charset="0"/>
                <a:cs typeface="Arial" panose="020B0604020202020204" pitchFamily="34" charset="0"/>
              </a:rPr>
              <a:t>15-Year Letter</a:t>
            </a:r>
          </a:p>
          <a:p>
            <a:pPr lvl="1" eaLnBrk="1" hangingPunct="1">
              <a:lnSpc>
                <a:spcPct val="11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 issued by ARNG only after Medical Board, ARNG Soldier asks for transfer to Retired Reserve, CG authorizes and publishes order  </a:t>
            </a:r>
          </a:p>
          <a:p>
            <a:pPr lvl="1" eaLnBrk="1" hangingPunct="1">
              <a:lnSpc>
                <a:spcPct val="11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USAR requires HRC final approval and issue of the 15-Year Letter </a:t>
            </a:r>
          </a:p>
          <a:p>
            <a:pPr eaLnBrk="1" hangingPunct="1">
              <a:lnSpc>
                <a:spcPct val="110000"/>
              </a:lnSpc>
            </a:pPr>
            <a:endParaRPr lang="en-US" altLang="en-US" sz="2400" dirty="0">
              <a:latin typeface="Arial" panose="020B0604020202020204" pitchFamily="34" charset="0"/>
              <a:cs typeface="Arial" panose="020B0604020202020204" pitchFamily="34" charset="0"/>
            </a:endParaRPr>
          </a:p>
        </p:txBody>
      </p:sp>
      <p:sp>
        <p:nvSpPr>
          <p:cNvPr id="2" name="AutoShape 2" descr="Image result for free clip art envelope"/>
          <p:cNvSpPr>
            <a:spLocks noChangeAspect="1" noChangeArrowheads="1"/>
          </p:cNvSpPr>
          <p:nvPr/>
        </p:nvSpPr>
        <p:spPr bwMode="auto">
          <a:xfrm>
            <a:off x="155575" y="-2833687"/>
            <a:ext cx="3121025" cy="23002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3235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4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About Elections</a:t>
            </a:r>
            <a:endParaRPr lang="en-US" altLang="en-US" b="1" dirty="0">
              <a:solidFill>
                <a:srgbClr val="E5405D"/>
              </a:solidFill>
              <a:latin typeface="Arial" panose="020B0604020202020204" pitchFamily="34" charset="0"/>
            </a:endParaRPr>
          </a:p>
        </p:txBody>
      </p:sp>
      <p:sp>
        <p:nvSpPr>
          <p:cNvPr id="2" name="Content Placeholder 1"/>
          <p:cNvSpPr>
            <a:spLocks noGrp="1"/>
          </p:cNvSpPr>
          <p:nvPr>
            <p:ph idx="1"/>
          </p:nvPr>
        </p:nvSpPr>
        <p:spPr>
          <a:xfrm>
            <a:off x="628650" y="1825624"/>
            <a:ext cx="7886700" cy="4351338"/>
          </a:xfrm>
        </p:spPr>
        <p:txBody>
          <a:bodyPr>
            <a:normAutofit lnSpcReduction="10000"/>
          </a:bodyPr>
          <a:lstStyle/>
          <a:p>
            <a:pPr>
              <a:lnSpc>
                <a:spcPct val="110000"/>
              </a:lnSpc>
              <a:buFont typeface="Arial" panose="020B0604020202020204" pitchFamily="34" charset="0"/>
              <a:buChar char="•"/>
            </a:pPr>
            <a:r>
              <a:rPr lang="en-US" altLang="en-US" sz="2400" dirty="0"/>
              <a:t>Must be made within </a:t>
            </a:r>
            <a:r>
              <a:rPr lang="en-US" altLang="en-US" sz="2400" b="1" dirty="0"/>
              <a:t>90 days of receipt of Notification of Eligibility (NOE) for Retired Pay (20- Year Letter) </a:t>
            </a:r>
            <a:r>
              <a:rPr lang="en-US" altLang="en-US" sz="2400" dirty="0"/>
              <a:t>packet from the Human Resource Command for USAR or State Headquarters for National Guard</a:t>
            </a:r>
          </a:p>
          <a:p>
            <a:pPr>
              <a:lnSpc>
                <a:spcPct val="110000"/>
              </a:lnSpc>
              <a:buFont typeface="Arial" panose="020B0604020202020204" pitchFamily="34" charset="0"/>
              <a:buChar char="•"/>
            </a:pPr>
            <a:r>
              <a:rPr lang="en-US" altLang="en-US" sz="2400" dirty="0"/>
              <a:t>Certain elections need spouse concurrence </a:t>
            </a:r>
          </a:p>
          <a:p>
            <a:pPr>
              <a:lnSpc>
                <a:spcPct val="110000"/>
              </a:lnSpc>
              <a:buFont typeface="Arial" panose="020B0604020202020204" pitchFamily="34" charset="0"/>
              <a:buChar char="•"/>
            </a:pPr>
            <a:r>
              <a:rPr lang="en-US" altLang="en-US" sz="2400" dirty="0"/>
              <a:t>Certain elections affect your SBP election  </a:t>
            </a:r>
          </a:p>
          <a:p>
            <a:pPr>
              <a:lnSpc>
                <a:spcPct val="110000"/>
              </a:lnSpc>
              <a:buFont typeface="Arial" panose="020B0604020202020204" pitchFamily="34" charset="0"/>
              <a:buChar char="•"/>
            </a:pPr>
            <a:r>
              <a:rPr lang="en-US" altLang="en-US" sz="2400" dirty="0"/>
              <a:t>Certain elections require payment of RCSBP    premiums when in receipt of retired pay for                non-regular retirement</a:t>
            </a:r>
            <a:endParaRPr lang="en-US" sz="2400" dirty="0"/>
          </a:p>
        </p:txBody>
      </p:sp>
    </p:spTree>
    <p:extLst>
      <p:ext uri="{BB962C8B-B14F-4D97-AF65-F5344CB8AC3E}">
        <p14:creationId xmlns:p14="http://schemas.microsoft.com/office/powerpoint/2010/main" val="2549989845"/>
      </p:ext>
    </p:extLst>
  </p:cSld>
  <p:clrMapOvr>
    <a:masterClrMapping/>
  </p:clrMapOvr>
</p:sld>
</file>

<file path=ppt/theme/theme1.xml><?xml version="1.0" encoding="utf-8"?>
<a:theme xmlns:a="http://schemas.openxmlformats.org/drawingml/2006/main" name="Office Theme">
  <a:themeElements>
    <a:clrScheme name="Army Primary">
      <a:dk1>
        <a:srgbClr val="221F20"/>
      </a:dk1>
      <a:lt1>
        <a:srgbClr val="FFFFFF"/>
      </a:lt1>
      <a:dk2>
        <a:srgbClr val="2F372F"/>
      </a:dk2>
      <a:lt2>
        <a:srgbClr val="FFCC01"/>
      </a:lt2>
      <a:accent1>
        <a:srgbClr val="F1E4C7"/>
      </a:accent1>
      <a:accent2>
        <a:srgbClr val="727365"/>
      </a:accent2>
      <a:accent3>
        <a:srgbClr val="BFB8A6"/>
      </a:accent3>
      <a:accent4>
        <a:srgbClr val="F16521"/>
      </a:accent4>
      <a:accent5>
        <a:srgbClr val="CF0000"/>
      </a:accent5>
      <a:accent6>
        <a:srgbClr val="2DAA2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804EBCBCBDD640A896B77041974339" ma:contentTypeVersion="16" ma:contentTypeDescription="Create a new document." ma:contentTypeScope="" ma:versionID="3eb8c3791f62b906d0f4be5f7586d1de">
  <xsd:schema xmlns:xsd="http://www.w3.org/2001/XMLSchema" xmlns:xs="http://www.w3.org/2001/XMLSchema" xmlns:p="http://schemas.microsoft.com/office/2006/metadata/properties" xmlns:ns1="http://schemas.microsoft.com/sharepoint/v3" xmlns:ns2="b3b59ec0-021d-4932-985c-99a098caf4c0" xmlns:ns3="ce089e29-a90f-45be-b8b8-6f0a98964255" targetNamespace="http://schemas.microsoft.com/office/2006/metadata/properties" ma:root="true" ma:fieldsID="c18944352ddb9f79ac522b2a10fd308d" ns1:_="" ns2:_="" ns3:_="">
    <xsd:import namespace="http://schemas.microsoft.com/sharepoint/v3"/>
    <xsd:import namespace="b3b59ec0-021d-4932-985c-99a098caf4c0"/>
    <xsd:import namespace="ce089e29-a90f-45be-b8b8-6f0a989642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59ec0-021d-4932-985c-99a098caf4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089e29-a90f-45be-b8b8-6f0a989642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414dfda-d20a-4c86-bc3f-9bdf5106a21f}" ma:internalName="TaxCatchAll" ma:showField="CatchAllData" ma:web="ce089e29-a90f-45be-b8b8-6f0a989642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ce089e29-a90f-45be-b8b8-6f0a98964255" xsi:nil="true"/>
    <_ip_UnifiedCompliancePolicyProperties xmlns="http://schemas.microsoft.com/sharepoint/v3" xsi:nil="true"/>
    <lcf76f155ced4ddcb4097134ff3c332f xmlns="b3b59ec0-021d-4932-985c-99a098caf4c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D5D011-4CE7-49D8-B813-607D232ACEE2}">
  <ds:schemaRefs>
    <ds:schemaRef ds:uri="http://schemas.microsoft.com/sharepoint/v3/contenttype/forms"/>
  </ds:schemaRefs>
</ds:datastoreItem>
</file>

<file path=customXml/itemProps2.xml><?xml version="1.0" encoding="utf-8"?>
<ds:datastoreItem xmlns:ds="http://schemas.openxmlformats.org/officeDocument/2006/customXml" ds:itemID="{9DC925C3-A986-4208-AA0D-647AF0E3B5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59ec0-021d-4932-985c-99a098caf4c0"/>
    <ds:schemaRef ds:uri="ce089e29-a90f-45be-b8b8-6f0a989642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B97F3D-3D26-4317-BFA8-6C7427D7B12A}">
  <ds:schemaRefs>
    <ds:schemaRef ds:uri="http://schemas.microsoft.com/office/2006/metadata/properties"/>
    <ds:schemaRef ds:uri="http://schemas.microsoft.com/office/infopath/2007/PartnerControls"/>
    <ds:schemaRef ds:uri="http://schemas.microsoft.com/sharepoint/v3"/>
    <ds:schemaRef ds:uri="ce089e29-a90f-45be-b8b8-6f0a98964255"/>
    <ds:schemaRef ds:uri="b3b59ec0-021d-4932-985c-99a098caf4c0"/>
  </ds:schemaRefs>
</ds:datastoreItem>
</file>

<file path=docMetadata/LabelInfo.xml><?xml version="1.0" encoding="utf-8"?>
<clbl:labelList xmlns:clbl="http://schemas.microsoft.com/office/2020/mipLabelMetadata">
  <clbl:label id="{554eecc5-e26c-4620-b240-5a8bb326c33d}" enabled="1" method="Standard" siteId="{fae6d70f-954b-4811-92b6-0530d6f84c43}" removed="0"/>
</clbl:labelList>
</file>

<file path=docProps/app.xml><?xml version="1.0" encoding="utf-8"?>
<Properties xmlns="http://schemas.openxmlformats.org/officeDocument/2006/extended-properties" xmlns:vt="http://schemas.openxmlformats.org/officeDocument/2006/docPropsVTypes">
  <Template>Office 2013 - 2022 Theme</Template>
  <TotalTime>493</TotalTime>
  <Words>6251</Words>
  <Application>Microsoft Office PowerPoint</Application>
  <PresentationFormat>On-screen Show (4:3)</PresentationFormat>
  <Paragraphs>631</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 Arial</vt:lpstr>
      <vt:lpstr>Arial</vt:lpstr>
      <vt:lpstr>Calibri</vt:lpstr>
      <vt:lpstr>Calibri Light</vt:lpstr>
      <vt:lpstr>Times New Roman</vt:lpstr>
      <vt:lpstr>Wingdings</vt:lpstr>
      <vt:lpstr>Office Theme</vt:lpstr>
      <vt:lpstr>PowerPoint Presentation</vt:lpstr>
      <vt:lpstr>Our Goal</vt:lpstr>
      <vt:lpstr>Purpose</vt:lpstr>
      <vt:lpstr>The Bottom Line</vt:lpstr>
      <vt:lpstr>Which risk are you willing to take?</vt:lpstr>
      <vt:lpstr>    What is RCSBP?</vt:lpstr>
      <vt:lpstr>The Annuity </vt:lpstr>
      <vt:lpstr>Notification of Eligibility (NOE) for Non- Regular Retirement</vt:lpstr>
      <vt:lpstr>About Elections</vt:lpstr>
      <vt:lpstr>Three Part Decision</vt:lpstr>
      <vt:lpstr>RCSBP/SBP Timeline</vt:lpstr>
      <vt:lpstr>RCSBP Election Options</vt:lpstr>
      <vt:lpstr>Option A – Decline RCSBP</vt:lpstr>
      <vt:lpstr>Option B - Deferred Annuity</vt:lpstr>
      <vt:lpstr>Option C – Immediate Annuity</vt:lpstr>
      <vt:lpstr>PowerPoint Presentation</vt:lpstr>
      <vt:lpstr>RCSBP Election Categories</vt:lpstr>
      <vt:lpstr>Spouse Election</vt:lpstr>
      <vt:lpstr>Spouse &amp; Child(ren) Election</vt:lpstr>
      <vt:lpstr>Child(ren) Only Election</vt:lpstr>
      <vt:lpstr>Child(ren) Only Election</vt:lpstr>
      <vt:lpstr>Child Eligibility</vt:lpstr>
      <vt:lpstr>Incapacitated Child Considerations</vt:lpstr>
      <vt:lpstr>Advice:  Seriously Consider  Child Coverage!</vt:lpstr>
      <vt:lpstr>Former Spouse (FS)</vt:lpstr>
      <vt:lpstr>Former Spouse (FS)</vt:lpstr>
      <vt:lpstr>Former Spouse (FS) and Child(ren)</vt:lpstr>
      <vt:lpstr>“Insurable Interest” Election</vt:lpstr>
      <vt:lpstr>“Insurable Interest” Election</vt:lpstr>
      <vt:lpstr>Spouse Concurrence</vt:lpstr>
      <vt:lpstr>Spouse Concurrence </vt:lpstr>
      <vt:lpstr>No Beneficiary at 20-Year Letter?</vt:lpstr>
      <vt:lpstr>Base Amount</vt:lpstr>
      <vt:lpstr> RCSBP Cost Calculations</vt:lpstr>
      <vt:lpstr>SBP Premium Calculation Spouse</vt:lpstr>
      <vt:lpstr>Threshold Spouse SBP Calculation</vt:lpstr>
      <vt:lpstr>How can I tailor RCSBP/SBP to meet my needs?   Answer: Change “Base Amount”</vt:lpstr>
      <vt:lpstr>“30-Year Paid-Up Provision”</vt:lpstr>
      <vt:lpstr>SBP Termination Feature</vt:lpstr>
      <vt:lpstr>Termination Feature</vt:lpstr>
      <vt:lpstr>RCSBP Election and Active Duty or Medical Retirement</vt:lpstr>
      <vt:lpstr>       RCSBP POSITIVES</vt:lpstr>
      <vt:lpstr>RCSBP and Life Insurance</vt:lpstr>
      <vt:lpstr>For More RCSBP Information….</vt:lpstr>
      <vt:lpstr>REMEMBER</vt:lpstr>
    </vt:vector>
  </TitlesOfParts>
  <Company>Defense Information Systems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Cruz, Patricia K CIV USARMY HQDA DCS G-1 (USA)</dc:creator>
  <cp:lastModifiedBy>Stroud, Randolph M (Randy) CIV NG COARNG (USA)</cp:lastModifiedBy>
  <cp:revision>37</cp:revision>
  <cp:lastPrinted>2024-04-30T15:00:11Z</cp:lastPrinted>
  <dcterms:created xsi:type="dcterms:W3CDTF">2024-02-26T16:12:53Z</dcterms:created>
  <dcterms:modified xsi:type="dcterms:W3CDTF">2024-09-27T19:28:50Z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0x01010077804EBCBCBDD640A896B77041974339</vt:lpwstr>
  </property>
  <property fmtid="{D5CDD505-2E9C-101B-9397-08002B2CF9AE}" pid="3" name="MediaServiceImageTags">
    <vt:lpwstr/>
  </property>
</Properties>
</file>